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53"/>
  </p:notesMasterIdLst>
  <p:sldIdLst>
    <p:sldId id="256" r:id="rId5"/>
    <p:sldId id="257" r:id="rId6"/>
    <p:sldId id="3375" r:id="rId7"/>
    <p:sldId id="378" r:id="rId8"/>
    <p:sldId id="3364" r:id="rId9"/>
    <p:sldId id="3378" r:id="rId10"/>
    <p:sldId id="261" r:id="rId11"/>
    <p:sldId id="3380" r:id="rId12"/>
    <p:sldId id="3374" r:id="rId13"/>
    <p:sldId id="3365" r:id="rId14"/>
    <p:sldId id="3379" r:id="rId15"/>
    <p:sldId id="3370" r:id="rId16"/>
    <p:sldId id="3368" r:id="rId17"/>
    <p:sldId id="3366" r:id="rId18"/>
    <p:sldId id="3377" r:id="rId19"/>
    <p:sldId id="3362" r:id="rId20"/>
    <p:sldId id="260" r:id="rId21"/>
    <p:sldId id="330" r:id="rId22"/>
    <p:sldId id="329" r:id="rId23"/>
    <p:sldId id="3376" r:id="rId24"/>
    <p:sldId id="390" r:id="rId25"/>
    <p:sldId id="1887" r:id="rId26"/>
    <p:sldId id="1900" r:id="rId27"/>
    <p:sldId id="1888" r:id="rId28"/>
    <p:sldId id="1899" r:id="rId29"/>
    <p:sldId id="3372" r:id="rId30"/>
    <p:sldId id="1906" r:id="rId31"/>
    <p:sldId id="1889" r:id="rId32"/>
    <p:sldId id="1890" r:id="rId33"/>
    <p:sldId id="1901" r:id="rId34"/>
    <p:sldId id="1898" r:id="rId35"/>
    <p:sldId id="263" r:id="rId36"/>
    <p:sldId id="1869" r:id="rId37"/>
    <p:sldId id="264" r:id="rId38"/>
    <p:sldId id="1912" r:id="rId39"/>
    <p:sldId id="3381" r:id="rId40"/>
    <p:sldId id="1867" r:id="rId41"/>
    <p:sldId id="1902" r:id="rId42"/>
    <p:sldId id="377" r:id="rId43"/>
    <p:sldId id="262" r:id="rId44"/>
    <p:sldId id="1870" r:id="rId45"/>
    <p:sldId id="3382" r:id="rId46"/>
    <p:sldId id="3383" r:id="rId47"/>
    <p:sldId id="1871" r:id="rId48"/>
    <p:sldId id="3385" r:id="rId49"/>
    <p:sldId id="3387" r:id="rId50"/>
    <p:sldId id="3384" r:id="rId51"/>
    <p:sldId id="3388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2D91"/>
    <a:srgbClr val="F477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4" Type="http://schemas.openxmlformats.org/officeDocument/2006/relationships/image" Target="../media/image3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jpeg"/><Relationship Id="rId4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31A712-E9B6-48E4-93C4-EEA58F3DD7F7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1016231-3F19-4EF3-B5A7-50264D252D8D}">
      <dgm:prSet phldrT="[Text]" phldr="0"/>
      <dgm:spPr/>
      <dgm:t>
        <a:bodyPr/>
        <a:lstStyle/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1" i="1" dirty="0"/>
            <a:t>Monday AM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1" dirty="0"/>
            <a:t>Properties of blockchains, their security and vulnerabilities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0" dirty="0"/>
            <a:t>Introduction to the course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0" dirty="0"/>
            <a:t>Blockchain and Bitcoin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dirty="0"/>
            <a:t>Immutability, transparency and trust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dirty="0"/>
            <a:t>Consensus and validation</a:t>
          </a:r>
        </a:p>
      </dgm:t>
    </dgm:pt>
    <dgm:pt modelId="{336310C4-62C1-49F9-8C23-F4C30120EA21}" type="parTrans" cxnId="{4A00A7F2-EEC6-4729-ABF8-C0110EF56351}">
      <dgm:prSet/>
      <dgm:spPr/>
      <dgm:t>
        <a:bodyPr/>
        <a:lstStyle/>
        <a:p>
          <a:endParaRPr lang="en-GB"/>
        </a:p>
      </dgm:t>
    </dgm:pt>
    <dgm:pt modelId="{D4843AA2-9B68-436B-B941-D49594822776}" type="sibTrans" cxnId="{4A00A7F2-EEC6-4729-ABF8-C0110EF56351}">
      <dgm:prSet/>
      <dgm:spPr/>
      <dgm:t>
        <a:bodyPr/>
        <a:lstStyle/>
        <a:p>
          <a:endParaRPr lang="en-GB"/>
        </a:p>
      </dgm:t>
    </dgm:pt>
    <dgm:pt modelId="{D91BCF03-942A-4D15-AB98-E7F5BC7A716D}">
      <dgm:prSet/>
      <dgm:spPr>
        <a:solidFill>
          <a:srgbClr val="00B0F0"/>
        </a:solidFill>
      </dgm:spPr>
      <dgm:t>
        <a:bodyPr/>
        <a:lstStyle/>
        <a:p>
          <a:r>
            <a:rPr lang="en-GB" b="1" i="1" dirty="0"/>
            <a:t>Monday PM</a:t>
          </a:r>
        </a:p>
        <a:p>
          <a:r>
            <a:rPr lang="en-GB" b="1" dirty="0"/>
            <a:t>Crypto Assets – what they are and how they are protected</a:t>
          </a:r>
          <a:endParaRPr lang="en-GB" dirty="0"/>
        </a:p>
        <a:p>
          <a:r>
            <a:rPr lang="en-GB" dirty="0"/>
            <a:t>Types of crypto asset</a:t>
          </a:r>
        </a:p>
        <a:p>
          <a:r>
            <a:rPr lang="en-GB" dirty="0"/>
            <a:t>Securing crypto assets in Wallets and Exchanges</a:t>
          </a:r>
        </a:p>
        <a:p>
          <a:r>
            <a:rPr lang="en-GB" dirty="0"/>
            <a:t>Risks and best practice</a:t>
          </a:r>
        </a:p>
      </dgm:t>
    </dgm:pt>
    <dgm:pt modelId="{E694D2F6-E52E-4822-85E8-EA5C8CC39E38}" type="parTrans" cxnId="{30E3AA2A-C947-403F-9FA3-875E64141CAA}">
      <dgm:prSet/>
      <dgm:spPr/>
      <dgm:t>
        <a:bodyPr/>
        <a:lstStyle/>
        <a:p>
          <a:endParaRPr lang="en-GB"/>
        </a:p>
      </dgm:t>
    </dgm:pt>
    <dgm:pt modelId="{BBA734D1-3333-4B56-91E8-6CA572BB4774}" type="sibTrans" cxnId="{30E3AA2A-C947-403F-9FA3-875E64141CAA}">
      <dgm:prSet/>
      <dgm:spPr/>
      <dgm:t>
        <a:bodyPr/>
        <a:lstStyle/>
        <a:p>
          <a:endParaRPr lang="en-GB"/>
        </a:p>
      </dgm:t>
    </dgm:pt>
    <dgm:pt modelId="{9CA3B9D5-B91F-4951-9067-922526B256D2}">
      <dgm:prSet/>
      <dgm:spPr/>
      <dgm:t>
        <a:bodyPr/>
        <a:lstStyle/>
        <a:p>
          <a:r>
            <a:rPr lang="en-GB" b="1" i="1" dirty="0"/>
            <a:t>Wednesday AM</a:t>
          </a:r>
        </a:p>
        <a:p>
          <a:r>
            <a:rPr lang="en-GB" b="1" dirty="0"/>
            <a:t>Vulnerabilities: Smart Contracts and Public v Private chains</a:t>
          </a:r>
        </a:p>
        <a:p>
          <a:r>
            <a:rPr lang="en-GB" dirty="0"/>
            <a:t>What is a Smart Contract?</a:t>
          </a:r>
        </a:p>
        <a:p>
          <a:r>
            <a:rPr lang="en-GB" dirty="0"/>
            <a:t>The importance of auditing</a:t>
          </a:r>
        </a:p>
        <a:p>
          <a:r>
            <a:rPr lang="en-GB" dirty="0"/>
            <a:t>Vulnerabilities and classic smart contract exploits</a:t>
          </a:r>
        </a:p>
        <a:p>
          <a:r>
            <a:rPr lang="en-GB" dirty="0"/>
            <a:t>The Blockchain Trilemma and CAP Theorem</a:t>
          </a:r>
        </a:p>
      </dgm:t>
    </dgm:pt>
    <dgm:pt modelId="{D9C15BAE-1EDA-49FD-865B-9BF16C4A3984}" type="sibTrans" cxnId="{7D0BD1BA-06F0-43AA-8C90-2B729FBA6307}">
      <dgm:prSet/>
      <dgm:spPr/>
      <dgm:t>
        <a:bodyPr/>
        <a:lstStyle/>
        <a:p>
          <a:endParaRPr lang="en-GB"/>
        </a:p>
      </dgm:t>
    </dgm:pt>
    <dgm:pt modelId="{865A25C1-704F-45B4-8CA3-5F96D857F633}" type="parTrans" cxnId="{7D0BD1BA-06F0-43AA-8C90-2B729FBA6307}">
      <dgm:prSet/>
      <dgm:spPr/>
      <dgm:t>
        <a:bodyPr/>
        <a:lstStyle/>
        <a:p>
          <a:endParaRPr lang="en-GB"/>
        </a:p>
      </dgm:t>
    </dgm:pt>
    <dgm:pt modelId="{1577629E-AD72-4B46-A27D-E3E55A4E4D29}">
      <dgm:prSet/>
      <dgm:spPr/>
      <dgm:t>
        <a:bodyPr/>
        <a:lstStyle/>
        <a:p>
          <a:r>
            <a:rPr lang="en-GB" b="1" i="1" dirty="0"/>
            <a:t>Wednesday PM</a:t>
          </a:r>
        </a:p>
        <a:p>
          <a:r>
            <a:rPr lang="en-GB" b="1" dirty="0"/>
            <a:t>Global regulation and adoption of new business models</a:t>
          </a:r>
        </a:p>
        <a:p>
          <a:r>
            <a:rPr lang="en-GB" dirty="0"/>
            <a:t>User protection and regulation</a:t>
          </a:r>
        </a:p>
        <a:p>
          <a:r>
            <a:rPr lang="en-GB" dirty="0"/>
            <a:t>Sustainability</a:t>
          </a:r>
        </a:p>
        <a:p>
          <a:r>
            <a:rPr lang="en-GB" dirty="0"/>
            <a:t>Blockchain as a transformative technology</a:t>
          </a:r>
        </a:p>
      </dgm:t>
    </dgm:pt>
    <dgm:pt modelId="{F56CB84C-64AC-4593-BE0B-B49691B922D5}" type="sibTrans" cxnId="{48E1130D-6FDF-4BAC-9268-3847D6D05BF4}">
      <dgm:prSet/>
      <dgm:spPr/>
      <dgm:t>
        <a:bodyPr/>
        <a:lstStyle/>
        <a:p>
          <a:endParaRPr lang="en-GB"/>
        </a:p>
      </dgm:t>
    </dgm:pt>
    <dgm:pt modelId="{DF35E34D-EFCF-48FE-8D4A-C530D2515703}" type="parTrans" cxnId="{48E1130D-6FDF-4BAC-9268-3847D6D05BF4}">
      <dgm:prSet/>
      <dgm:spPr/>
      <dgm:t>
        <a:bodyPr/>
        <a:lstStyle/>
        <a:p>
          <a:endParaRPr lang="en-GB"/>
        </a:p>
      </dgm:t>
    </dgm:pt>
    <dgm:pt modelId="{761B7DDF-C3FC-4577-AA5A-BB0998C50FDF}" type="pres">
      <dgm:prSet presAssocID="{1331A712-E9B6-48E4-93C4-EEA58F3DD7F7}" presName="Name0" presStyleCnt="0">
        <dgm:presLayoutVars>
          <dgm:dir/>
          <dgm:resizeHandles val="exact"/>
        </dgm:presLayoutVars>
      </dgm:prSet>
      <dgm:spPr/>
    </dgm:pt>
    <dgm:pt modelId="{C8EACDF0-3628-45C1-8B3C-D687905AD5D6}" type="pres">
      <dgm:prSet presAssocID="{1331A712-E9B6-48E4-93C4-EEA58F3DD7F7}" presName="bkgdShp" presStyleLbl="alignAccFollowNode1" presStyleIdx="0" presStyleCnt="1" custLinFactNeighborX="-12715" custLinFactNeighborY="17675"/>
      <dgm:spPr/>
    </dgm:pt>
    <dgm:pt modelId="{E356DDD6-A94C-4671-A776-843A16243654}" type="pres">
      <dgm:prSet presAssocID="{1331A712-E9B6-48E4-93C4-EEA58F3DD7F7}" presName="linComp" presStyleCnt="0"/>
      <dgm:spPr/>
    </dgm:pt>
    <dgm:pt modelId="{6B4FA423-3243-40F2-A94D-478CDF7B0FFE}" type="pres">
      <dgm:prSet presAssocID="{61016231-3F19-4EF3-B5A7-50264D252D8D}" presName="compNode" presStyleCnt="0"/>
      <dgm:spPr/>
    </dgm:pt>
    <dgm:pt modelId="{F70F7F8D-48C1-4314-BF66-3F20969A1D22}" type="pres">
      <dgm:prSet presAssocID="{61016231-3F19-4EF3-B5A7-50264D252D8D}" presName="node" presStyleLbl="node1" presStyleIdx="0" presStyleCnt="4">
        <dgm:presLayoutVars>
          <dgm:bulletEnabled val="1"/>
        </dgm:presLayoutVars>
      </dgm:prSet>
      <dgm:spPr/>
    </dgm:pt>
    <dgm:pt modelId="{9B728CB9-FFCF-476E-A699-90A3BC88AB00}" type="pres">
      <dgm:prSet presAssocID="{61016231-3F19-4EF3-B5A7-50264D252D8D}" presName="invisiNode" presStyleLbl="node1" presStyleIdx="0" presStyleCnt="4"/>
      <dgm:spPr/>
    </dgm:pt>
    <dgm:pt modelId="{681D354F-F99E-4E2F-8B95-A95A55E0F1A1}" type="pres">
      <dgm:prSet presAssocID="{61016231-3F19-4EF3-B5A7-50264D252D8D}" presName="imagNode" presStyleLbl="fgImgPlac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3D box skeletons"/>
        </a:ext>
      </dgm:extLst>
    </dgm:pt>
    <dgm:pt modelId="{7043378D-DE52-4FAB-81B4-24E97D4F5E5D}" type="pres">
      <dgm:prSet presAssocID="{D4843AA2-9B68-436B-B941-D49594822776}" presName="sibTrans" presStyleLbl="sibTrans2D1" presStyleIdx="0" presStyleCnt="0"/>
      <dgm:spPr/>
    </dgm:pt>
    <dgm:pt modelId="{FC9818ED-104F-41B9-8C06-6E4CD6039F48}" type="pres">
      <dgm:prSet presAssocID="{D91BCF03-942A-4D15-AB98-E7F5BC7A716D}" presName="compNode" presStyleCnt="0"/>
      <dgm:spPr/>
    </dgm:pt>
    <dgm:pt modelId="{BB3F227C-EFA7-4F76-8C69-9A69A14B6D40}" type="pres">
      <dgm:prSet presAssocID="{D91BCF03-942A-4D15-AB98-E7F5BC7A716D}" presName="node" presStyleLbl="node1" presStyleIdx="1" presStyleCnt="4">
        <dgm:presLayoutVars>
          <dgm:bulletEnabled val="1"/>
        </dgm:presLayoutVars>
      </dgm:prSet>
      <dgm:spPr/>
    </dgm:pt>
    <dgm:pt modelId="{4305C0BB-241F-4B05-A1C1-5A301CCCB882}" type="pres">
      <dgm:prSet presAssocID="{D91BCF03-942A-4D15-AB98-E7F5BC7A716D}" presName="invisiNode" presStyleLbl="node1" presStyleIdx="1" presStyleCnt="4"/>
      <dgm:spPr/>
    </dgm:pt>
    <dgm:pt modelId="{4ED11B5B-A476-4229-8312-439C871367E6}" type="pres">
      <dgm:prSet presAssocID="{D91BCF03-942A-4D15-AB98-E7F5BC7A716D}" presName="imagNode" presStyleLbl="fgImgPlac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 sign on figures"/>
        </a:ext>
      </dgm:extLst>
    </dgm:pt>
    <dgm:pt modelId="{0BD18EBE-70D5-4D2C-90D9-D8FD26DC3B3F}" type="pres">
      <dgm:prSet presAssocID="{BBA734D1-3333-4B56-91E8-6CA572BB4774}" presName="sibTrans" presStyleLbl="sibTrans2D1" presStyleIdx="0" presStyleCnt="0"/>
      <dgm:spPr/>
    </dgm:pt>
    <dgm:pt modelId="{F3763723-282A-4862-992C-C10E93E381D0}" type="pres">
      <dgm:prSet presAssocID="{9CA3B9D5-B91F-4951-9067-922526B256D2}" presName="compNode" presStyleCnt="0"/>
      <dgm:spPr/>
    </dgm:pt>
    <dgm:pt modelId="{6476B4AD-DFB3-4B6B-A798-B900876F855B}" type="pres">
      <dgm:prSet presAssocID="{9CA3B9D5-B91F-4951-9067-922526B256D2}" presName="node" presStyleLbl="node1" presStyleIdx="2" presStyleCnt="4">
        <dgm:presLayoutVars>
          <dgm:bulletEnabled val="1"/>
        </dgm:presLayoutVars>
      </dgm:prSet>
      <dgm:spPr/>
    </dgm:pt>
    <dgm:pt modelId="{0607E1A1-01AF-421C-B1B9-677BAC83C556}" type="pres">
      <dgm:prSet presAssocID="{9CA3B9D5-B91F-4951-9067-922526B256D2}" presName="invisiNode" presStyleLbl="node1" presStyleIdx="2" presStyleCnt="4"/>
      <dgm:spPr/>
    </dgm:pt>
    <dgm:pt modelId="{5AC98A1E-5182-4C41-9360-B7FD47914CE7}" type="pres">
      <dgm:prSet presAssocID="{9CA3B9D5-B91F-4951-9067-922526B256D2}" presName="imagNode" presStyleLbl="fgImgPlac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oy robots shaking hands"/>
        </a:ext>
      </dgm:extLst>
    </dgm:pt>
    <dgm:pt modelId="{B3426CC2-0D36-4523-880A-7D8E8E4E3ADC}" type="pres">
      <dgm:prSet presAssocID="{D9C15BAE-1EDA-49FD-865B-9BF16C4A3984}" presName="sibTrans" presStyleLbl="sibTrans2D1" presStyleIdx="0" presStyleCnt="0"/>
      <dgm:spPr/>
    </dgm:pt>
    <dgm:pt modelId="{A6FFB363-449F-46AC-BBEF-0A24263D4405}" type="pres">
      <dgm:prSet presAssocID="{1577629E-AD72-4B46-A27D-E3E55A4E4D29}" presName="compNode" presStyleCnt="0"/>
      <dgm:spPr/>
    </dgm:pt>
    <dgm:pt modelId="{3677E758-A98F-4CED-A2AA-81D6E7BA25A1}" type="pres">
      <dgm:prSet presAssocID="{1577629E-AD72-4B46-A27D-E3E55A4E4D29}" presName="node" presStyleLbl="node1" presStyleIdx="3" presStyleCnt="4">
        <dgm:presLayoutVars>
          <dgm:bulletEnabled val="1"/>
        </dgm:presLayoutVars>
      </dgm:prSet>
      <dgm:spPr/>
    </dgm:pt>
    <dgm:pt modelId="{76F98E80-B8F0-4C62-AB3E-571B406ECC2B}" type="pres">
      <dgm:prSet presAssocID="{1577629E-AD72-4B46-A27D-E3E55A4E4D29}" presName="invisiNode" presStyleLbl="node1" presStyleIdx="3" presStyleCnt="4"/>
      <dgm:spPr/>
    </dgm:pt>
    <dgm:pt modelId="{01A40823-3ED6-4F1F-B65A-98FBC7D8C844}" type="pres">
      <dgm:prSet presAssocID="{1577629E-AD72-4B46-A27D-E3E55A4E4D29}" presName="imagNode" presStyleLbl="fgImgPlace1" presStyleIdx="3" presStyleCnt="4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</dgm:ptLst>
  <dgm:cxnLst>
    <dgm:cxn modelId="{48E1130D-6FDF-4BAC-9268-3847D6D05BF4}" srcId="{1331A712-E9B6-48E4-93C4-EEA58F3DD7F7}" destId="{1577629E-AD72-4B46-A27D-E3E55A4E4D29}" srcOrd="3" destOrd="0" parTransId="{DF35E34D-EFCF-48FE-8D4A-C530D2515703}" sibTransId="{F56CB84C-64AC-4593-BE0B-B49691B922D5}"/>
    <dgm:cxn modelId="{30E3AA2A-C947-403F-9FA3-875E64141CAA}" srcId="{1331A712-E9B6-48E4-93C4-EEA58F3DD7F7}" destId="{D91BCF03-942A-4D15-AB98-E7F5BC7A716D}" srcOrd="1" destOrd="0" parTransId="{E694D2F6-E52E-4822-85E8-EA5C8CC39E38}" sibTransId="{BBA734D1-3333-4B56-91E8-6CA572BB4774}"/>
    <dgm:cxn modelId="{CA2E7260-0C2B-411F-8402-0004ABE68FA0}" type="presOf" srcId="{D9C15BAE-1EDA-49FD-865B-9BF16C4A3984}" destId="{B3426CC2-0D36-4523-880A-7D8E8E4E3ADC}" srcOrd="0" destOrd="0" presId="urn:microsoft.com/office/officeart/2005/8/layout/pList2"/>
    <dgm:cxn modelId="{2E4CDC41-4FF6-488F-853B-B7075EAD9D23}" type="presOf" srcId="{1577629E-AD72-4B46-A27D-E3E55A4E4D29}" destId="{3677E758-A98F-4CED-A2AA-81D6E7BA25A1}" srcOrd="0" destOrd="0" presId="urn:microsoft.com/office/officeart/2005/8/layout/pList2"/>
    <dgm:cxn modelId="{2F61636F-4C93-45BA-BE04-1499CF524C13}" type="presOf" srcId="{BBA734D1-3333-4B56-91E8-6CA572BB4774}" destId="{0BD18EBE-70D5-4D2C-90D9-D8FD26DC3B3F}" srcOrd="0" destOrd="0" presId="urn:microsoft.com/office/officeart/2005/8/layout/pList2"/>
    <dgm:cxn modelId="{92896D53-104F-49D7-ABFE-7338AA772532}" type="presOf" srcId="{D4843AA2-9B68-436B-B941-D49594822776}" destId="{7043378D-DE52-4FAB-81B4-24E97D4F5E5D}" srcOrd="0" destOrd="0" presId="urn:microsoft.com/office/officeart/2005/8/layout/pList2"/>
    <dgm:cxn modelId="{DCD309A1-C240-42F1-8629-21726E5C601E}" type="presOf" srcId="{61016231-3F19-4EF3-B5A7-50264D252D8D}" destId="{F70F7F8D-48C1-4314-BF66-3F20969A1D22}" srcOrd="0" destOrd="0" presId="urn:microsoft.com/office/officeart/2005/8/layout/pList2"/>
    <dgm:cxn modelId="{7D0BD1BA-06F0-43AA-8C90-2B729FBA6307}" srcId="{1331A712-E9B6-48E4-93C4-EEA58F3DD7F7}" destId="{9CA3B9D5-B91F-4951-9067-922526B256D2}" srcOrd="2" destOrd="0" parTransId="{865A25C1-704F-45B4-8CA3-5F96D857F633}" sibTransId="{D9C15BAE-1EDA-49FD-865B-9BF16C4A3984}"/>
    <dgm:cxn modelId="{56757DBC-F42E-4B6D-97B1-5E2081AE5E01}" type="presOf" srcId="{9CA3B9D5-B91F-4951-9067-922526B256D2}" destId="{6476B4AD-DFB3-4B6B-A798-B900876F855B}" srcOrd="0" destOrd="0" presId="urn:microsoft.com/office/officeart/2005/8/layout/pList2"/>
    <dgm:cxn modelId="{1C6372C1-9A94-44EA-84C4-6854B40C3EFB}" type="presOf" srcId="{1331A712-E9B6-48E4-93C4-EEA58F3DD7F7}" destId="{761B7DDF-C3FC-4577-AA5A-BB0998C50FDF}" srcOrd="0" destOrd="0" presId="urn:microsoft.com/office/officeart/2005/8/layout/pList2"/>
    <dgm:cxn modelId="{424E86E7-ADA6-4902-A526-4C94C2624DAB}" type="presOf" srcId="{D91BCF03-942A-4D15-AB98-E7F5BC7A716D}" destId="{BB3F227C-EFA7-4F76-8C69-9A69A14B6D40}" srcOrd="0" destOrd="0" presId="urn:microsoft.com/office/officeart/2005/8/layout/pList2"/>
    <dgm:cxn modelId="{4A00A7F2-EEC6-4729-ABF8-C0110EF56351}" srcId="{1331A712-E9B6-48E4-93C4-EEA58F3DD7F7}" destId="{61016231-3F19-4EF3-B5A7-50264D252D8D}" srcOrd="0" destOrd="0" parTransId="{336310C4-62C1-49F9-8C23-F4C30120EA21}" sibTransId="{D4843AA2-9B68-436B-B941-D49594822776}"/>
    <dgm:cxn modelId="{92F627B7-5D7C-48B5-9F5B-83494542D87E}" type="presParOf" srcId="{761B7DDF-C3FC-4577-AA5A-BB0998C50FDF}" destId="{C8EACDF0-3628-45C1-8B3C-D687905AD5D6}" srcOrd="0" destOrd="0" presId="urn:microsoft.com/office/officeart/2005/8/layout/pList2"/>
    <dgm:cxn modelId="{1F93B448-A962-4C50-8E3D-F273606DFFA7}" type="presParOf" srcId="{761B7DDF-C3FC-4577-AA5A-BB0998C50FDF}" destId="{E356DDD6-A94C-4671-A776-843A16243654}" srcOrd="1" destOrd="0" presId="urn:microsoft.com/office/officeart/2005/8/layout/pList2"/>
    <dgm:cxn modelId="{9ECDC3AF-E04B-47B5-9175-47D2FDAE0AE4}" type="presParOf" srcId="{E356DDD6-A94C-4671-A776-843A16243654}" destId="{6B4FA423-3243-40F2-A94D-478CDF7B0FFE}" srcOrd="0" destOrd="0" presId="urn:microsoft.com/office/officeart/2005/8/layout/pList2"/>
    <dgm:cxn modelId="{9EFA192F-2B72-4BC0-B9FE-EAFFA6888843}" type="presParOf" srcId="{6B4FA423-3243-40F2-A94D-478CDF7B0FFE}" destId="{F70F7F8D-48C1-4314-BF66-3F20969A1D22}" srcOrd="0" destOrd="0" presId="urn:microsoft.com/office/officeart/2005/8/layout/pList2"/>
    <dgm:cxn modelId="{1BEC87B2-7310-4507-ACC4-A735841F9ECF}" type="presParOf" srcId="{6B4FA423-3243-40F2-A94D-478CDF7B0FFE}" destId="{9B728CB9-FFCF-476E-A699-90A3BC88AB00}" srcOrd="1" destOrd="0" presId="urn:microsoft.com/office/officeart/2005/8/layout/pList2"/>
    <dgm:cxn modelId="{1E0F50DA-F144-4192-9C6B-BA2CB0F3A79B}" type="presParOf" srcId="{6B4FA423-3243-40F2-A94D-478CDF7B0FFE}" destId="{681D354F-F99E-4E2F-8B95-A95A55E0F1A1}" srcOrd="2" destOrd="0" presId="urn:microsoft.com/office/officeart/2005/8/layout/pList2"/>
    <dgm:cxn modelId="{71F3D955-3409-479F-A994-9735646D14CD}" type="presParOf" srcId="{E356DDD6-A94C-4671-A776-843A16243654}" destId="{7043378D-DE52-4FAB-81B4-24E97D4F5E5D}" srcOrd="1" destOrd="0" presId="urn:microsoft.com/office/officeart/2005/8/layout/pList2"/>
    <dgm:cxn modelId="{87755ACE-952E-4ABF-8503-726BA24EFF25}" type="presParOf" srcId="{E356DDD6-A94C-4671-A776-843A16243654}" destId="{FC9818ED-104F-41B9-8C06-6E4CD6039F48}" srcOrd="2" destOrd="0" presId="urn:microsoft.com/office/officeart/2005/8/layout/pList2"/>
    <dgm:cxn modelId="{1F844092-F32B-4E6E-A0DA-50B6771CDDE6}" type="presParOf" srcId="{FC9818ED-104F-41B9-8C06-6E4CD6039F48}" destId="{BB3F227C-EFA7-4F76-8C69-9A69A14B6D40}" srcOrd="0" destOrd="0" presId="urn:microsoft.com/office/officeart/2005/8/layout/pList2"/>
    <dgm:cxn modelId="{C848C5A9-5091-4AF3-A83B-55A077ED69A6}" type="presParOf" srcId="{FC9818ED-104F-41B9-8C06-6E4CD6039F48}" destId="{4305C0BB-241F-4B05-A1C1-5A301CCCB882}" srcOrd="1" destOrd="0" presId="urn:microsoft.com/office/officeart/2005/8/layout/pList2"/>
    <dgm:cxn modelId="{16135039-790F-40A9-A16E-EF5A626CEC6D}" type="presParOf" srcId="{FC9818ED-104F-41B9-8C06-6E4CD6039F48}" destId="{4ED11B5B-A476-4229-8312-439C871367E6}" srcOrd="2" destOrd="0" presId="urn:microsoft.com/office/officeart/2005/8/layout/pList2"/>
    <dgm:cxn modelId="{749ECC1D-55BD-4327-A8BE-7B32A87AA337}" type="presParOf" srcId="{E356DDD6-A94C-4671-A776-843A16243654}" destId="{0BD18EBE-70D5-4D2C-90D9-D8FD26DC3B3F}" srcOrd="3" destOrd="0" presId="urn:microsoft.com/office/officeart/2005/8/layout/pList2"/>
    <dgm:cxn modelId="{F80D52A7-B125-4465-9BD0-D9A43E86B51A}" type="presParOf" srcId="{E356DDD6-A94C-4671-A776-843A16243654}" destId="{F3763723-282A-4862-992C-C10E93E381D0}" srcOrd="4" destOrd="0" presId="urn:microsoft.com/office/officeart/2005/8/layout/pList2"/>
    <dgm:cxn modelId="{026C1890-4986-42AA-A625-71771DFDBB9B}" type="presParOf" srcId="{F3763723-282A-4862-992C-C10E93E381D0}" destId="{6476B4AD-DFB3-4B6B-A798-B900876F855B}" srcOrd="0" destOrd="0" presId="urn:microsoft.com/office/officeart/2005/8/layout/pList2"/>
    <dgm:cxn modelId="{7E9DAF12-7DFD-4451-B1CA-DC454B1215FA}" type="presParOf" srcId="{F3763723-282A-4862-992C-C10E93E381D0}" destId="{0607E1A1-01AF-421C-B1B9-677BAC83C556}" srcOrd="1" destOrd="0" presId="urn:microsoft.com/office/officeart/2005/8/layout/pList2"/>
    <dgm:cxn modelId="{35FFE3CC-84B1-4B35-AAAD-51C98FC2D00E}" type="presParOf" srcId="{F3763723-282A-4862-992C-C10E93E381D0}" destId="{5AC98A1E-5182-4C41-9360-B7FD47914CE7}" srcOrd="2" destOrd="0" presId="urn:microsoft.com/office/officeart/2005/8/layout/pList2"/>
    <dgm:cxn modelId="{5C44F320-9C7D-4FB3-9C27-C67BA78FEAD3}" type="presParOf" srcId="{E356DDD6-A94C-4671-A776-843A16243654}" destId="{B3426CC2-0D36-4523-880A-7D8E8E4E3ADC}" srcOrd="5" destOrd="0" presId="urn:microsoft.com/office/officeart/2005/8/layout/pList2"/>
    <dgm:cxn modelId="{3502E2F5-1F6A-42B8-823B-F24706790597}" type="presParOf" srcId="{E356DDD6-A94C-4671-A776-843A16243654}" destId="{A6FFB363-449F-46AC-BBEF-0A24263D4405}" srcOrd="6" destOrd="0" presId="urn:microsoft.com/office/officeart/2005/8/layout/pList2"/>
    <dgm:cxn modelId="{7BEBC933-53DF-4FF1-B752-DE14C89078E3}" type="presParOf" srcId="{A6FFB363-449F-46AC-BBEF-0A24263D4405}" destId="{3677E758-A98F-4CED-A2AA-81D6E7BA25A1}" srcOrd="0" destOrd="0" presId="urn:microsoft.com/office/officeart/2005/8/layout/pList2"/>
    <dgm:cxn modelId="{C60A28A1-7A76-4B56-B02E-09AF84A0D3D3}" type="presParOf" srcId="{A6FFB363-449F-46AC-BBEF-0A24263D4405}" destId="{76F98E80-B8F0-4C62-AB3E-571B406ECC2B}" srcOrd="1" destOrd="0" presId="urn:microsoft.com/office/officeart/2005/8/layout/pList2"/>
    <dgm:cxn modelId="{70C3FE32-5B87-4F3B-ABBC-37E5E0F59901}" type="presParOf" srcId="{A6FFB363-449F-46AC-BBEF-0A24263D4405}" destId="{01A40823-3ED6-4F1F-B65A-98FBC7D8C84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FF14CB-7169-453C-8005-0DC7A8B441A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09A28A6C-F6BC-4AA6-B24C-5DB961E84888}">
      <dgm:prSet phldrT="[Text]"/>
      <dgm:spPr/>
      <dgm:t>
        <a:bodyPr/>
        <a:lstStyle/>
        <a:p>
          <a:r>
            <a:rPr lang="en-GB" dirty="0"/>
            <a:t>2009:</a:t>
          </a:r>
        </a:p>
        <a:p>
          <a:r>
            <a:rPr lang="en-GB" dirty="0"/>
            <a:t>Bitcoin</a:t>
          </a:r>
        </a:p>
      </dgm:t>
    </dgm:pt>
    <dgm:pt modelId="{C0F4C6B3-5418-4810-93C0-524C30D5CCD5}" type="parTrans" cxnId="{58BC778F-C3C4-4EE4-BDF0-714D68471214}">
      <dgm:prSet/>
      <dgm:spPr/>
      <dgm:t>
        <a:bodyPr/>
        <a:lstStyle/>
        <a:p>
          <a:endParaRPr lang="en-GB"/>
        </a:p>
      </dgm:t>
    </dgm:pt>
    <dgm:pt modelId="{BF8F3BBE-0D38-48ED-9384-BD3A7FB58FF0}" type="sibTrans" cxnId="{58BC778F-C3C4-4EE4-BDF0-714D68471214}">
      <dgm:prSet/>
      <dgm:spPr/>
      <dgm:t>
        <a:bodyPr/>
        <a:lstStyle/>
        <a:p>
          <a:endParaRPr lang="en-GB"/>
        </a:p>
      </dgm:t>
    </dgm:pt>
    <dgm:pt modelId="{6F8F160B-C2EF-45D3-9EAD-C1B698842879}">
      <dgm:prSet phldrT="[Text]"/>
      <dgm:spPr/>
      <dgm:t>
        <a:bodyPr/>
        <a:lstStyle/>
        <a:p>
          <a:r>
            <a:rPr lang="en-GB" dirty="0"/>
            <a:t>2011:</a:t>
          </a:r>
        </a:p>
        <a:p>
          <a:r>
            <a:rPr lang="en-GB" dirty="0"/>
            <a:t>Litecoin &amp; </a:t>
          </a:r>
          <a:r>
            <a:rPr lang="en-GB" dirty="0" err="1"/>
            <a:t>Namecoin</a:t>
          </a:r>
          <a:endParaRPr lang="en-GB" dirty="0"/>
        </a:p>
      </dgm:t>
    </dgm:pt>
    <dgm:pt modelId="{45B2C6C9-34EA-456F-9983-F3ECD1BE85CE}" type="parTrans" cxnId="{2222CF12-8642-4128-9C63-1424C7C4AA8D}">
      <dgm:prSet/>
      <dgm:spPr/>
      <dgm:t>
        <a:bodyPr/>
        <a:lstStyle/>
        <a:p>
          <a:endParaRPr lang="en-GB"/>
        </a:p>
      </dgm:t>
    </dgm:pt>
    <dgm:pt modelId="{3558FBD2-9595-4751-816B-461F49ECF533}" type="sibTrans" cxnId="{2222CF12-8642-4128-9C63-1424C7C4AA8D}">
      <dgm:prSet/>
      <dgm:spPr/>
      <dgm:t>
        <a:bodyPr/>
        <a:lstStyle/>
        <a:p>
          <a:endParaRPr lang="en-GB"/>
        </a:p>
      </dgm:t>
    </dgm:pt>
    <dgm:pt modelId="{DC264BEC-7794-4499-8993-0C29B0740052}">
      <dgm:prSet/>
      <dgm:spPr/>
      <dgm:t>
        <a:bodyPr/>
        <a:lstStyle/>
        <a:p>
          <a:r>
            <a:rPr lang="en-GB" dirty="0"/>
            <a:t>2013:</a:t>
          </a:r>
        </a:p>
        <a:p>
          <a:r>
            <a:rPr lang="en-GB" dirty="0"/>
            <a:t>Dogecoin &amp; Ripple</a:t>
          </a:r>
        </a:p>
      </dgm:t>
    </dgm:pt>
    <dgm:pt modelId="{0AFF1DC5-0C17-45DF-9C18-6FE2FF9F02E4}" type="parTrans" cxnId="{E310691F-6AB1-46C6-AE61-35338B396112}">
      <dgm:prSet/>
      <dgm:spPr/>
      <dgm:t>
        <a:bodyPr/>
        <a:lstStyle/>
        <a:p>
          <a:endParaRPr lang="en-GB"/>
        </a:p>
      </dgm:t>
    </dgm:pt>
    <dgm:pt modelId="{315B2F6A-E2A0-45AC-A0F4-58F4594052E8}" type="sibTrans" cxnId="{E310691F-6AB1-46C6-AE61-35338B396112}">
      <dgm:prSet/>
      <dgm:spPr/>
      <dgm:t>
        <a:bodyPr/>
        <a:lstStyle/>
        <a:p>
          <a:endParaRPr lang="en-GB"/>
        </a:p>
      </dgm:t>
    </dgm:pt>
    <dgm:pt modelId="{63F92C0E-77BD-49FB-AC9B-CCBB5AB6A976}">
      <dgm:prSet/>
      <dgm:spPr/>
      <dgm:t>
        <a:bodyPr/>
        <a:lstStyle/>
        <a:p>
          <a:r>
            <a:rPr lang="en-GB" dirty="0"/>
            <a:t>2014:</a:t>
          </a:r>
        </a:p>
        <a:p>
          <a:r>
            <a:rPr lang="en-GB" dirty="0"/>
            <a:t>Dash, Monero, Stellar</a:t>
          </a:r>
        </a:p>
      </dgm:t>
    </dgm:pt>
    <dgm:pt modelId="{58FFC051-3470-4710-88CC-BEF493BB1F63}" type="parTrans" cxnId="{BBAD4BAA-F4F1-445A-8F9A-D203B18092DA}">
      <dgm:prSet/>
      <dgm:spPr/>
      <dgm:t>
        <a:bodyPr/>
        <a:lstStyle/>
        <a:p>
          <a:endParaRPr lang="en-GB"/>
        </a:p>
      </dgm:t>
    </dgm:pt>
    <dgm:pt modelId="{4CDDAE39-9938-43D2-9F02-4EBAA6AA2B6A}" type="sibTrans" cxnId="{BBAD4BAA-F4F1-445A-8F9A-D203B18092DA}">
      <dgm:prSet/>
      <dgm:spPr/>
      <dgm:t>
        <a:bodyPr/>
        <a:lstStyle/>
        <a:p>
          <a:endParaRPr lang="en-GB"/>
        </a:p>
      </dgm:t>
    </dgm:pt>
    <dgm:pt modelId="{60B1A3A5-F305-4C5B-B231-7A699AAAF14D}">
      <dgm:prSet/>
      <dgm:spPr/>
      <dgm:t>
        <a:bodyPr/>
        <a:lstStyle/>
        <a:p>
          <a:r>
            <a:rPr lang="en-GB" dirty="0"/>
            <a:t>2015:</a:t>
          </a:r>
        </a:p>
        <a:p>
          <a:r>
            <a:rPr lang="en-GB" dirty="0"/>
            <a:t>Ethereum, Tether</a:t>
          </a:r>
        </a:p>
      </dgm:t>
    </dgm:pt>
    <dgm:pt modelId="{B3FF8C47-5B71-4060-8FEF-6FA36CE45233}" type="parTrans" cxnId="{D3CFCE45-5C9F-4001-8873-07335302AE2D}">
      <dgm:prSet/>
      <dgm:spPr/>
      <dgm:t>
        <a:bodyPr/>
        <a:lstStyle/>
        <a:p>
          <a:endParaRPr lang="en-GB"/>
        </a:p>
      </dgm:t>
    </dgm:pt>
    <dgm:pt modelId="{F938D0FB-B499-4211-95A8-3FD287C62504}" type="sibTrans" cxnId="{D3CFCE45-5C9F-4001-8873-07335302AE2D}">
      <dgm:prSet/>
      <dgm:spPr/>
      <dgm:t>
        <a:bodyPr/>
        <a:lstStyle/>
        <a:p>
          <a:endParaRPr lang="en-GB"/>
        </a:p>
      </dgm:t>
    </dgm:pt>
    <dgm:pt modelId="{0792C40F-89AE-46F8-B567-5A655CA1353E}">
      <dgm:prSet/>
      <dgm:spPr/>
      <dgm:t>
        <a:bodyPr/>
        <a:lstStyle/>
        <a:p>
          <a:r>
            <a:rPr lang="en-GB" dirty="0"/>
            <a:t>2017:</a:t>
          </a:r>
        </a:p>
        <a:p>
          <a:r>
            <a:rPr lang="en-GB" dirty="0" err="1"/>
            <a:t>Bicoin</a:t>
          </a:r>
          <a:r>
            <a:rPr lang="en-GB" dirty="0"/>
            <a:t> forks and ERC20 tokens. </a:t>
          </a:r>
          <a:r>
            <a:rPr lang="en-GB" dirty="0" err="1"/>
            <a:t>Cardano</a:t>
          </a:r>
          <a:r>
            <a:rPr lang="en-GB" dirty="0"/>
            <a:t> and TRON</a:t>
          </a:r>
        </a:p>
      </dgm:t>
    </dgm:pt>
    <dgm:pt modelId="{F5A5D4CD-3668-4BA9-9DA3-A51C7D9A0627}" type="parTrans" cxnId="{E0D83473-F27C-4D06-ABDB-27B60E3E7F27}">
      <dgm:prSet/>
      <dgm:spPr/>
      <dgm:t>
        <a:bodyPr/>
        <a:lstStyle/>
        <a:p>
          <a:endParaRPr lang="en-GB"/>
        </a:p>
      </dgm:t>
    </dgm:pt>
    <dgm:pt modelId="{B90423D7-1B8C-4DC5-BE2F-279710A38393}" type="sibTrans" cxnId="{E0D83473-F27C-4D06-ABDB-27B60E3E7F27}">
      <dgm:prSet/>
      <dgm:spPr/>
      <dgm:t>
        <a:bodyPr/>
        <a:lstStyle/>
        <a:p>
          <a:endParaRPr lang="en-GB"/>
        </a:p>
      </dgm:t>
    </dgm:pt>
    <dgm:pt modelId="{C341F566-331B-4A80-A56E-8CDFAC247B19}" type="pres">
      <dgm:prSet presAssocID="{E5FF14CB-7169-453C-8005-0DC7A8B441AA}" presName="CompostProcess" presStyleCnt="0">
        <dgm:presLayoutVars>
          <dgm:dir/>
          <dgm:resizeHandles val="exact"/>
        </dgm:presLayoutVars>
      </dgm:prSet>
      <dgm:spPr/>
    </dgm:pt>
    <dgm:pt modelId="{918D38F1-72AD-4001-953C-3816D6505568}" type="pres">
      <dgm:prSet presAssocID="{E5FF14CB-7169-453C-8005-0DC7A8B441AA}" presName="arrow" presStyleLbl="bgShp" presStyleIdx="0" presStyleCnt="1"/>
      <dgm:spPr/>
    </dgm:pt>
    <dgm:pt modelId="{83F79F03-0439-4E5B-BB86-7BF014CBCCA1}" type="pres">
      <dgm:prSet presAssocID="{E5FF14CB-7169-453C-8005-0DC7A8B441AA}" presName="linearProcess" presStyleCnt="0"/>
      <dgm:spPr/>
    </dgm:pt>
    <dgm:pt modelId="{5375B78C-4148-4943-8575-C18CFA04B639}" type="pres">
      <dgm:prSet presAssocID="{09A28A6C-F6BC-4AA6-B24C-5DB961E84888}" presName="textNode" presStyleLbl="node1" presStyleIdx="0" presStyleCnt="6">
        <dgm:presLayoutVars>
          <dgm:bulletEnabled val="1"/>
        </dgm:presLayoutVars>
      </dgm:prSet>
      <dgm:spPr/>
    </dgm:pt>
    <dgm:pt modelId="{E65E1E4A-AC99-4B6F-86F4-C76EFE29B2A0}" type="pres">
      <dgm:prSet presAssocID="{BF8F3BBE-0D38-48ED-9384-BD3A7FB58FF0}" presName="sibTrans" presStyleCnt="0"/>
      <dgm:spPr/>
    </dgm:pt>
    <dgm:pt modelId="{A629E5F1-7153-454B-9E63-2CAA833CD454}" type="pres">
      <dgm:prSet presAssocID="{6F8F160B-C2EF-45D3-9EAD-C1B698842879}" presName="textNode" presStyleLbl="node1" presStyleIdx="1" presStyleCnt="6">
        <dgm:presLayoutVars>
          <dgm:bulletEnabled val="1"/>
        </dgm:presLayoutVars>
      </dgm:prSet>
      <dgm:spPr/>
    </dgm:pt>
    <dgm:pt modelId="{9F7A3786-5EFB-4597-ADB7-E25EAEF5E2D2}" type="pres">
      <dgm:prSet presAssocID="{3558FBD2-9595-4751-816B-461F49ECF533}" presName="sibTrans" presStyleCnt="0"/>
      <dgm:spPr/>
    </dgm:pt>
    <dgm:pt modelId="{7ED4B747-9CC0-44F5-B1A2-6CAAF344CC30}" type="pres">
      <dgm:prSet presAssocID="{DC264BEC-7794-4499-8993-0C29B0740052}" presName="textNode" presStyleLbl="node1" presStyleIdx="2" presStyleCnt="6">
        <dgm:presLayoutVars>
          <dgm:bulletEnabled val="1"/>
        </dgm:presLayoutVars>
      </dgm:prSet>
      <dgm:spPr/>
    </dgm:pt>
    <dgm:pt modelId="{6CCFD1C3-DA1A-4DDE-AF1C-1251FA343D84}" type="pres">
      <dgm:prSet presAssocID="{315B2F6A-E2A0-45AC-A0F4-58F4594052E8}" presName="sibTrans" presStyleCnt="0"/>
      <dgm:spPr/>
    </dgm:pt>
    <dgm:pt modelId="{40BB0EA0-D8C1-41C8-A8EE-CAD265FB6856}" type="pres">
      <dgm:prSet presAssocID="{63F92C0E-77BD-49FB-AC9B-CCBB5AB6A976}" presName="textNode" presStyleLbl="node1" presStyleIdx="3" presStyleCnt="6">
        <dgm:presLayoutVars>
          <dgm:bulletEnabled val="1"/>
        </dgm:presLayoutVars>
      </dgm:prSet>
      <dgm:spPr/>
    </dgm:pt>
    <dgm:pt modelId="{EC19C38F-5A2E-43DB-8645-D93E5C0808F6}" type="pres">
      <dgm:prSet presAssocID="{4CDDAE39-9938-43D2-9F02-4EBAA6AA2B6A}" presName="sibTrans" presStyleCnt="0"/>
      <dgm:spPr/>
    </dgm:pt>
    <dgm:pt modelId="{C09BF00E-59DF-4AA5-B84A-44BCC8FC3FC3}" type="pres">
      <dgm:prSet presAssocID="{60B1A3A5-F305-4C5B-B231-7A699AAAF14D}" presName="textNode" presStyleLbl="node1" presStyleIdx="4" presStyleCnt="6">
        <dgm:presLayoutVars>
          <dgm:bulletEnabled val="1"/>
        </dgm:presLayoutVars>
      </dgm:prSet>
      <dgm:spPr/>
    </dgm:pt>
    <dgm:pt modelId="{2425FC48-9664-47DB-B350-34C68B98AC5B}" type="pres">
      <dgm:prSet presAssocID="{F938D0FB-B499-4211-95A8-3FD287C62504}" presName="sibTrans" presStyleCnt="0"/>
      <dgm:spPr/>
    </dgm:pt>
    <dgm:pt modelId="{EF01FFA4-9361-4756-B918-59EF90A994C5}" type="pres">
      <dgm:prSet presAssocID="{0792C40F-89AE-46F8-B567-5A655CA1353E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2222CF12-8642-4128-9C63-1424C7C4AA8D}" srcId="{E5FF14CB-7169-453C-8005-0DC7A8B441AA}" destId="{6F8F160B-C2EF-45D3-9EAD-C1B698842879}" srcOrd="1" destOrd="0" parTransId="{45B2C6C9-34EA-456F-9983-F3ECD1BE85CE}" sibTransId="{3558FBD2-9595-4751-816B-461F49ECF533}"/>
    <dgm:cxn modelId="{E310691F-6AB1-46C6-AE61-35338B396112}" srcId="{E5FF14CB-7169-453C-8005-0DC7A8B441AA}" destId="{DC264BEC-7794-4499-8993-0C29B0740052}" srcOrd="2" destOrd="0" parTransId="{0AFF1DC5-0C17-45DF-9C18-6FE2FF9F02E4}" sibTransId="{315B2F6A-E2A0-45AC-A0F4-58F4594052E8}"/>
    <dgm:cxn modelId="{ED1AD82E-4F4E-45B5-8B1B-83FB3922DD17}" type="presOf" srcId="{0792C40F-89AE-46F8-B567-5A655CA1353E}" destId="{EF01FFA4-9361-4756-B918-59EF90A994C5}" srcOrd="0" destOrd="0" presId="urn:microsoft.com/office/officeart/2005/8/layout/hProcess9"/>
    <dgm:cxn modelId="{D3CFCE45-5C9F-4001-8873-07335302AE2D}" srcId="{E5FF14CB-7169-453C-8005-0DC7A8B441AA}" destId="{60B1A3A5-F305-4C5B-B231-7A699AAAF14D}" srcOrd="4" destOrd="0" parTransId="{B3FF8C47-5B71-4060-8FEF-6FA36CE45233}" sibTransId="{F938D0FB-B499-4211-95A8-3FD287C62504}"/>
    <dgm:cxn modelId="{E0D83473-F27C-4D06-ABDB-27B60E3E7F27}" srcId="{E5FF14CB-7169-453C-8005-0DC7A8B441AA}" destId="{0792C40F-89AE-46F8-B567-5A655CA1353E}" srcOrd="5" destOrd="0" parTransId="{F5A5D4CD-3668-4BA9-9DA3-A51C7D9A0627}" sibTransId="{B90423D7-1B8C-4DC5-BE2F-279710A38393}"/>
    <dgm:cxn modelId="{DBC3CD53-33DE-4511-B2E8-C3F3F861CCF7}" type="presOf" srcId="{6F8F160B-C2EF-45D3-9EAD-C1B698842879}" destId="{A629E5F1-7153-454B-9E63-2CAA833CD454}" srcOrd="0" destOrd="0" presId="urn:microsoft.com/office/officeart/2005/8/layout/hProcess9"/>
    <dgm:cxn modelId="{ECFBCA7C-D2FB-4E4C-998B-54E69C5FFBB4}" type="presOf" srcId="{63F92C0E-77BD-49FB-AC9B-CCBB5AB6A976}" destId="{40BB0EA0-D8C1-41C8-A8EE-CAD265FB6856}" srcOrd="0" destOrd="0" presId="urn:microsoft.com/office/officeart/2005/8/layout/hProcess9"/>
    <dgm:cxn modelId="{58BC778F-C3C4-4EE4-BDF0-714D68471214}" srcId="{E5FF14CB-7169-453C-8005-0DC7A8B441AA}" destId="{09A28A6C-F6BC-4AA6-B24C-5DB961E84888}" srcOrd="0" destOrd="0" parTransId="{C0F4C6B3-5418-4810-93C0-524C30D5CCD5}" sibTransId="{BF8F3BBE-0D38-48ED-9384-BD3A7FB58FF0}"/>
    <dgm:cxn modelId="{087C8693-9641-4061-8D66-ADC47B43BEFF}" type="presOf" srcId="{DC264BEC-7794-4499-8993-0C29B0740052}" destId="{7ED4B747-9CC0-44F5-B1A2-6CAAF344CC30}" srcOrd="0" destOrd="0" presId="urn:microsoft.com/office/officeart/2005/8/layout/hProcess9"/>
    <dgm:cxn modelId="{9FC5CAA1-ABCA-4173-80FE-BFB7392B3016}" type="presOf" srcId="{60B1A3A5-F305-4C5B-B231-7A699AAAF14D}" destId="{C09BF00E-59DF-4AA5-B84A-44BCC8FC3FC3}" srcOrd="0" destOrd="0" presId="urn:microsoft.com/office/officeart/2005/8/layout/hProcess9"/>
    <dgm:cxn modelId="{8C4022A5-4E30-4ED7-8128-9364B9833A1A}" type="presOf" srcId="{09A28A6C-F6BC-4AA6-B24C-5DB961E84888}" destId="{5375B78C-4148-4943-8575-C18CFA04B639}" srcOrd="0" destOrd="0" presId="urn:microsoft.com/office/officeart/2005/8/layout/hProcess9"/>
    <dgm:cxn modelId="{BBAD4BAA-F4F1-445A-8F9A-D203B18092DA}" srcId="{E5FF14CB-7169-453C-8005-0DC7A8B441AA}" destId="{63F92C0E-77BD-49FB-AC9B-CCBB5AB6A976}" srcOrd="3" destOrd="0" parTransId="{58FFC051-3470-4710-88CC-BEF493BB1F63}" sibTransId="{4CDDAE39-9938-43D2-9F02-4EBAA6AA2B6A}"/>
    <dgm:cxn modelId="{8732D9F5-0CD4-485F-839F-CD08D599679B}" type="presOf" srcId="{E5FF14CB-7169-453C-8005-0DC7A8B441AA}" destId="{C341F566-331B-4A80-A56E-8CDFAC247B19}" srcOrd="0" destOrd="0" presId="urn:microsoft.com/office/officeart/2005/8/layout/hProcess9"/>
    <dgm:cxn modelId="{69340B23-BB58-451B-890E-B354BDF99D81}" type="presParOf" srcId="{C341F566-331B-4A80-A56E-8CDFAC247B19}" destId="{918D38F1-72AD-4001-953C-3816D6505568}" srcOrd="0" destOrd="0" presId="urn:microsoft.com/office/officeart/2005/8/layout/hProcess9"/>
    <dgm:cxn modelId="{C5ED7118-38AE-4584-AECC-1D9852155A31}" type="presParOf" srcId="{C341F566-331B-4A80-A56E-8CDFAC247B19}" destId="{83F79F03-0439-4E5B-BB86-7BF014CBCCA1}" srcOrd="1" destOrd="0" presId="urn:microsoft.com/office/officeart/2005/8/layout/hProcess9"/>
    <dgm:cxn modelId="{90DE8B83-AB75-4651-913F-BCB37CCC9BC3}" type="presParOf" srcId="{83F79F03-0439-4E5B-BB86-7BF014CBCCA1}" destId="{5375B78C-4148-4943-8575-C18CFA04B639}" srcOrd="0" destOrd="0" presId="urn:microsoft.com/office/officeart/2005/8/layout/hProcess9"/>
    <dgm:cxn modelId="{9FE2EBE6-C26E-4940-A12B-AFE92F7FB514}" type="presParOf" srcId="{83F79F03-0439-4E5B-BB86-7BF014CBCCA1}" destId="{E65E1E4A-AC99-4B6F-86F4-C76EFE29B2A0}" srcOrd="1" destOrd="0" presId="urn:microsoft.com/office/officeart/2005/8/layout/hProcess9"/>
    <dgm:cxn modelId="{0ACD28C6-CB1D-4D64-A004-2DDBCBCE0CDA}" type="presParOf" srcId="{83F79F03-0439-4E5B-BB86-7BF014CBCCA1}" destId="{A629E5F1-7153-454B-9E63-2CAA833CD454}" srcOrd="2" destOrd="0" presId="urn:microsoft.com/office/officeart/2005/8/layout/hProcess9"/>
    <dgm:cxn modelId="{B309767C-8C37-4E8D-822E-C1DD96823B92}" type="presParOf" srcId="{83F79F03-0439-4E5B-BB86-7BF014CBCCA1}" destId="{9F7A3786-5EFB-4597-ADB7-E25EAEF5E2D2}" srcOrd="3" destOrd="0" presId="urn:microsoft.com/office/officeart/2005/8/layout/hProcess9"/>
    <dgm:cxn modelId="{51CE9B4E-20C5-4BC8-B42D-9FE87EEF887D}" type="presParOf" srcId="{83F79F03-0439-4E5B-BB86-7BF014CBCCA1}" destId="{7ED4B747-9CC0-44F5-B1A2-6CAAF344CC30}" srcOrd="4" destOrd="0" presId="urn:microsoft.com/office/officeart/2005/8/layout/hProcess9"/>
    <dgm:cxn modelId="{ABE73B91-2157-4805-9758-1FEB19845FEC}" type="presParOf" srcId="{83F79F03-0439-4E5B-BB86-7BF014CBCCA1}" destId="{6CCFD1C3-DA1A-4DDE-AF1C-1251FA343D84}" srcOrd="5" destOrd="0" presId="urn:microsoft.com/office/officeart/2005/8/layout/hProcess9"/>
    <dgm:cxn modelId="{82CB4556-6BE5-442C-B203-8593DEECA450}" type="presParOf" srcId="{83F79F03-0439-4E5B-BB86-7BF014CBCCA1}" destId="{40BB0EA0-D8C1-41C8-A8EE-CAD265FB6856}" srcOrd="6" destOrd="0" presId="urn:microsoft.com/office/officeart/2005/8/layout/hProcess9"/>
    <dgm:cxn modelId="{DFA4B821-071C-4569-A971-FC962F0E69A7}" type="presParOf" srcId="{83F79F03-0439-4E5B-BB86-7BF014CBCCA1}" destId="{EC19C38F-5A2E-43DB-8645-D93E5C0808F6}" srcOrd="7" destOrd="0" presId="urn:microsoft.com/office/officeart/2005/8/layout/hProcess9"/>
    <dgm:cxn modelId="{011225CE-1C42-41AC-9CAD-23AB469EABA7}" type="presParOf" srcId="{83F79F03-0439-4E5B-BB86-7BF014CBCCA1}" destId="{C09BF00E-59DF-4AA5-B84A-44BCC8FC3FC3}" srcOrd="8" destOrd="0" presId="urn:microsoft.com/office/officeart/2005/8/layout/hProcess9"/>
    <dgm:cxn modelId="{1B2D3C9B-A559-4004-84C3-F8767232C56B}" type="presParOf" srcId="{83F79F03-0439-4E5B-BB86-7BF014CBCCA1}" destId="{2425FC48-9664-47DB-B350-34C68B98AC5B}" srcOrd="9" destOrd="0" presId="urn:microsoft.com/office/officeart/2005/8/layout/hProcess9"/>
    <dgm:cxn modelId="{60A75904-4277-42DA-AB48-4562D72EB7E3}" type="presParOf" srcId="{83F79F03-0439-4E5B-BB86-7BF014CBCCA1}" destId="{EF01FFA4-9361-4756-B918-59EF90A994C5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16EDC23-7AF9-4927-96EF-A84DDE71FE62}" type="doc">
      <dgm:prSet loTypeId="urn:microsoft.com/office/officeart/2005/8/layout/orgChart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n-GB"/>
        </a:p>
      </dgm:t>
    </dgm:pt>
    <dgm:pt modelId="{4832432F-189C-4E94-95B5-81244BAAB5EE}">
      <dgm:prSet phldrT="[Text]"/>
      <dgm:spPr/>
      <dgm:t>
        <a:bodyPr/>
        <a:lstStyle/>
        <a:p>
          <a:r>
            <a:rPr lang="en-GB" dirty="0"/>
            <a:t>Crypto assets - tokens on a blockchain</a:t>
          </a:r>
        </a:p>
      </dgm:t>
    </dgm:pt>
    <dgm:pt modelId="{6A61507C-90D9-4BE4-B2F5-B13588612EC8}" type="parTrans" cxnId="{910C19C1-9B29-4FBC-A6FD-9B005F6D9FE5}">
      <dgm:prSet/>
      <dgm:spPr/>
      <dgm:t>
        <a:bodyPr/>
        <a:lstStyle/>
        <a:p>
          <a:endParaRPr lang="en-GB"/>
        </a:p>
      </dgm:t>
    </dgm:pt>
    <dgm:pt modelId="{E9094076-CFA0-40A6-AE63-44318DC91EE3}" type="sibTrans" cxnId="{910C19C1-9B29-4FBC-A6FD-9B005F6D9FE5}">
      <dgm:prSet/>
      <dgm:spPr/>
      <dgm:t>
        <a:bodyPr/>
        <a:lstStyle/>
        <a:p>
          <a:endParaRPr lang="en-GB"/>
        </a:p>
      </dgm:t>
    </dgm:pt>
    <dgm:pt modelId="{74C3D980-6FAB-4E7A-B2E2-35C589719D3E}">
      <dgm:prSet phldrT="[Text]"/>
      <dgm:spPr/>
      <dgm:t>
        <a:bodyPr/>
        <a:lstStyle/>
        <a:p>
          <a:r>
            <a:rPr lang="en-GB"/>
            <a:t>Cryptocurrencies</a:t>
          </a:r>
        </a:p>
      </dgm:t>
    </dgm:pt>
    <dgm:pt modelId="{3D32F47C-05A5-4CA1-A8E0-86B3135813CD}" type="parTrans" cxnId="{E6909661-9050-4950-8232-8B1DDF54E9EA}">
      <dgm:prSet/>
      <dgm:spPr/>
      <dgm:t>
        <a:bodyPr/>
        <a:lstStyle/>
        <a:p>
          <a:endParaRPr lang="en-GB"/>
        </a:p>
      </dgm:t>
    </dgm:pt>
    <dgm:pt modelId="{531397C6-9771-4981-A2B8-83F44D8DB306}" type="sibTrans" cxnId="{E6909661-9050-4950-8232-8B1DDF54E9EA}">
      <dgm:prSet/>
      <dgm:spPr/>
      <dgm:t>
        <a:bodyPr/>
        <a:lstStyle/>
        <a:p>
          <a:endParaRPr lang="en-GB"/>
        </a:p>
      </dgm:t>
    </dgm:pt>
    <dgm:pt modelId="{8160EE75-1794-4A9C-A718-17571D504E0B}">
      <dgm:prSet phldrT="[Text]"/>
      <dgm:spPr/>
      <dgm:t>
        <a:bodyPr/>
        <a:lstStyle/>
        <a:p>
          <a:r>
            <a:rPr lang="en-GB"/>
            <a:t>Non-Fungible Tokens</a:t>
          </a:r>
        </a:p>
      </dgm:t>
    </dgm:pt>
    <dgm:pt modelId="{1483E084-83C8-4D4C-BCDB-7D6E537A8F65}" type="parTrans" cxnId="{2C10F0E0-FD48-4FA0-AFC3-250C2B7F23A6}">
      <dgm:prSet/>
      <dgm:spPr/>
      <dgm:t>
        <a:bodyPr/>
        <a:lstStyle/>
        <a:p>
          <a:endParaRPr lang="en-GB"/>
        </a:p>
      </dgm:t>
    </dgm:pt>
    <dgm:pt modelId="{DE3A882E-E309-48D8-8B9D-EF7583F28715}" type="sibTrans" cxnId="{2C10F0E0-FD48-4FA0-AFC3-250C2B7F23A6}">
      <dgm:prSet/>
      <dgm:spPr/>
      <dgm:t>
        <a:bodyPr/>
        <a:lstStyle/>
        <a:p>
          <a:endParaRPr lang="en-GB"/>
        </a:p>
      </dgm:t>
    </dgm:pt>
    <dgm:pt modelId="{2AD990ED-C43B-4AFA-A89C-C0A16C8B46BC}">
      <dgm:prSet/>
      <dgm:spPr/>
      <dgm:t>
        <a:bodyPr/>
        <a:lstStyle/>
        <a:p>
          <a:r>
            <a:rPr lang="en-GB"/>
            <a:t>Stablecoins</a:t>
          </a:r>
        </a:p>
      </dgm:t>
    </dgm:pt>
    <dgm:pt modelId="{45A0663E-C933-4933-A0E8-9A38DA8110DB}" type="parTrans" cxnId="{991C162D-634C-4E1F-82F9-C88D2E53A620}">
      <dgm:prSet/>
      <dgm:spPr/>
      <dgm:t>
        <a:bodyPr/>
        <a:lstStyle/>
        <a:p>
          <a:endParaRPr lang="en-GB"/>
        </a:p>
      </dgm:t>
    </dgm:pt>
    <dgm:pt modelId="{A5DC26E0-5D90-4C89-8195-B71EA5D8C308}" type="sibTrans" cxnId="{991C162D-634C-4E1F-82F9-C88D2E53A620}">
      <dgm:prSet/>
      <dgm:spPr/>
      <dgm:t>
        <a:bodyPr/>
        <a:lstStyle/>
        <a:p>
          <a:endParaRPr lang="en-GB"/>
        </a:p>
      </dgm:t>
    </dgm:pt>
    <dgm:pt modelId="{338345D6-7834-4A6D-B517-04F51FBB09D4}" type="asst">
      <dgm:prSet/>
      <dgm:spPr/>
      <dgm:t>
        <a:bodyPr/>
        <a:lstStyle/>
        <a:p>
          <a:r>
            <a:rPr lang="en-GB" dirty="0"/>
            <a:t>Central Bank Digital Currencies (CBDC)</a:t>
          </a:r>
        </a:p>
      </dgm:t>
    </dgm:pt>
    <dgm:pt modelId="{53085D1C-C410-4C23-BD97-A5B53E56AC20}" type="parTrans" cxnId="{F370239D-373F-41F2-A76C-F6A1ECEE5A51}">
      <dgm:prSet/>
      <dgm:spPr/>
      <dgm:t>
        <a:bodyPr/>
        <a:lstStyle/>
        <a:p>
          <a:endParaRPr lang="en-GB"/>
        </a:p>
      </dgm:t>
    </dgm:pt>
    <dgm:pt modelId="{3D7C2A59-939A-454D-B26E-68C62C59E84B}" type="sibTrans" cxnId="{F370239D-373F-41F2-A76C-F6A1ECEE5A51}">
      <dgm:prSet/>
      <dgm:spPr/>
      <dgm:t>
        <a:bodyPr/>
        <a:lstStyle/>
        <a:p>
          <a:endParaRPr lang="en-GB"/>
        </a:p>
      </dgm:t>
    </dgm:pt>
    <dgm:pt modelId="{3BBB41B0-605B-47B3-B2FE-548299E16F14}" type="pres">
      <dgm:prSet presAssocID="{716EDC23-7AF9-4927-96EF-A84DDE71FE6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C39818A-C074-4437-81D5-EAC6FF21D03A}" type="pres">
      <dgm:prSet presAssocID="{4832432F-189C-4E94-95B5-81244BAAB5EE}" presName="hierRoot1" presStyleCnt="0">
        <dgm:presLayoutVars>
          <dgm:hierBranch val="init"/>
        </dgm:presLayoutVars>
      </dgm:prSet>
      <dgm:spPr/>
    </dgm:pt>
    <dgm:pt modelId="{369F83AA-EEA2-4A8E-8EC7-2C69034E8740}" type="pres">
      <dgm:prSet presAssocID="{4832432F-189C-4E94-95B5-81244BAAB5EE}" presName="rootComposite1" presStyleCnt="0"/>
      <dgm:spPr/>
    </dgm:pt>
    <dgm:pt modelId="{4E56F5C8-3B97-41C8-9618-70513ED6440A}" type="pres">
      <dgm:prSet presAssocID="{4832432F-189C-4E94-95B5-81244BAAB5EE}" presName="rootText1" presStyleLbl="node0" presStyleIdx="0" presStyleCnt="1">
        <dgm:presLayoutVars>
          <dgm:chPref val="3"/>
        </dgm:presLayoutVars>
      </dgm:prSet>
      <dgm:spPr/>
    </dgm:pt>
    <dgm:pt modelId="{39719A99-9435-41C1-ADB7-EC3C6BC0195B}" type="pres">
      <dgm:prSet presAssocID="{4832432F-189C-4E94-95B5-81244BAAB5EE}" presName="rootConnector1" presStyleLbl="node1" presStyleIdx="0" presStyleCnt="0"/>
      <dgm:spPr/>
    </dgm:pt>
    <dgm:pt modelId="{CF367DD4-473A-4F0A-A868-9F0EB882B614}" type="pres">
      <dgm:prSet presAssocID="{4832432F-189C-4E94-95B5-81244BAAB5EE}" presName="hierChild2" presStyleCnt="0"/>
      <dgm:spPr/>
    </dgm:pt>
    <dgm:pt modelId="{82FE9F3B-DF08-4BBD-9D30-A599D85435C9}" type="pres">
      <dgm:prSet presAssocID="{3D32F47C-05A5-4CA1-A8E0-86B3135813CD}" presName="Name37" presStyleLbl="parChTrans1D2" presStyleIdx="0" presStyleCnt="4"/>
      <dgm:spPr/>
    </dgm:pt>
    <dgm:pt modelId="{FE12E493-EF13-44F7-A4B6-D93E453E025E}" type="pres">
      <dgm:prSet presAssocID="{74C3D980-6FAB-4E7A-B2E2-35C589719D3E}" presName="hierRoot2" presStyleCnt="0">
        <dgm:presLayoutVars>
          <dgm:hierBranch val="init"/>
        </dgm:presLayoutVars>
      </dgm:prSet>
      <dgm:spPr/>
    </dgm:pt>
    <dgm:pt modelId="{395134F9-5D39-418D-9630-559A3AC9E6E3}" type="pres">
      <dgm:prSet presAssocID="{74C3D980-6FAB-4E7A-B2E2-35C589719D3E}" presName="rootComposite" presStyleCnt="0"/>
      <dgm:spPr/>
    </dgm:pt>
    <dgm:pt modelId="{F9E6A863-99C1-4277-86B5-D5B3B75F1941}" type="pres">
      <dgm:prSet presAssocID="{74C3D980-6FAB-4E7A-B2E2-35C589719D3E}" presName="rootText" presStyleLbl="node2" presStyleIdx="0" presStyleCnt="3">
        <dgm:presLayoutVars>
          <dgm:chPref val="3"/>
        </dgm:presLayoutVars>
      </dgm:prSet>
      <dgm:spPr/>
    </dgm:pt>
    <dgm:pt modelId="{3B1157B7-4C11-4AF2-BBB6-27F0EFFB38C6}" type="pres">
      <dgm:prSet presAssocID="{74C3D980-6FAB-4E7A-B2E2-35C589719D3E}" presName="rootConnector" presStyleLbl="node2" presStyleIdx="0" presStyleCnt="3"/>
      <dgm:spPr/>
    </dgm:pt>
    <dgm:pt modelId="{D28B1636-E768-431C-8AC9-43FA9ED345C0}" type="pres">
      <dgm:prSet presAssocID="{74C3D980-6FAB-4E7A-B2E2-35C589719D3E}" presName="hierChild4" presStyleCnt="0"/>
      <dgm:spPr/>
    </dgm:pt>
    <dgm:pt modelId="{D354A6AC-11BD-44B9-9B14-163EE70BEE3B}" type="pres">
      <dgm:prSet presAssocID="{74C3D980-6FAB-4E7A-B2E2-35C589719D3E}" presName="hierChild5" presStyleCnt="0"/>
      <dgm:spPr/>
    </dgm:pt>
    <dgm:pt modelId="{68FF4AC6-DACE-4499-99D3-DFD0E993044C}" type="pres">
      <dgm:prSet presAssocID="{45A0663E-C933-4933-A0E8-9A38DA8110DB}" presName="Name37" presStyleLbl="parChTrans1D2" presStyleIdx="1" presStyleCnt="4"/>
      <dgm:spPr/>
    </dgm:pt>
    <dgm:pt modelId="{FAF3957B-63AB-4D0F-8A65-22D2356EE233}" type="pres">
      <dgm:prSet presAssocID="{2AD990ED-C43B-4AFA-A89C-C0A16C8B46BC}" presName="hierRoot2" presStyleCnt="0">
        <dgm:presLayoutVars>
          <dgm:hierBranch val="init"/>
        </dgm:presLayoutVars>
      </dgm:prSet>
      <dgm:spPr/>
    </dgm:pt>
    <dgm:pt modelId="{67244840-A4CF-4B27-9DB3-B0B9FF2D0CA5}" type="pres">
      <dgm:prSet presAssocID="{2AD990ED-C43B-4AFA-A89C-C0A16C8B46BC}" presName="rootComposite" presStyleCnt="0"/>
      <dgm:spPr/>
    </dgm:pt>
    <dgm:pt modelId="{2E223B26-311F-48DD-88C0-26D07E877E00}" type="pres">
      <dgm:prSet presAssocID="{2AD990ED-C43B-4AFA-A89C-C0A16C8B46BC}" presName="rootText" presStyleLbl="node2" presStyleIdx="1" presStyleCnt="3">
        <dgm:presLayoutVars>
          <dgm:chPref val="3"/>
        </dgm:presLayoutVars>
      </dgm:prSet>
      <dgm:spPr/>
    </dgm:pt>
    <dgm:pt modelId="{2DF87FD9-8660-41A1-8B5A-68A041D2DA95}" type="pres">
      <dgm:prSet presAssocID="{2AD990ED-C43B-4AFA-A89C-C0A16C8B46BC}" presName="rootConnector" presStyleLbl="node2" presStyleIdx="1" presStyleCnt="3"/>
      <dgm:spPr/>
    </dgm:pt>
    <dgm:pt modelId="{7E23E1B9-BA70-420A-B275-7C143863B2ED}" type="pres">
      <dgm:prSet presAssocID="{2AD990ED-C43B-4AFA-A89C-C0A16C8B46BC}" presName="hierChild4" presStyleCnt="0"/>
      <dgm:spPr/>
    </dgm:pt>
    <dgm:pt modelId="{F1952234-DF9A-4F79-BB30-D9424FD684B0}" type="pres">
      <dgm:prSet presAssocID="{2AD990ED-C43B-4AFA-A89C-C0A16C8B46BC}" presName="hierChild5" presStyleCnt="0"/>
      <dgm:spPr/>
    </dgm:pt>
    <dgm:pt modelId="{7597413D-2405-4E0B-82B6-28F9C7568A45}" type="pres">
      <dgm:prSet presAssocID="{1483E084-83C8-4D4C-BCDB-7D6E537A8F65}" presName="Name37" presStyleLbl="parChTrans1D2" presStyleIdx="2" presStyleCnt="4"/>
      <dgm:spPr/>
    </dgm:pt>
    <dgm:pt modelId="{9CFBEE0E-7A19-43C6-88ED-54FECCEDAF83}" type="pres">
      <dgm:prSet presAssocID="{8160EE75-1794-4A9C-A718-17571D504E0B}" presName="hierRoot2" presStyleCnt="0">
        <dgm:presLayoutVars>
          <dgm:hierBranch val="init"/>
        </dgm:presLayoutVars>
      </dgm:prSet>
      <dgm:spPr/>
    </dgm:pt>
    <dgm:pt modelId="{6E105D7E-36B9-41A4-9FD9-BE3BEF1345D7}" type="pres">
      <dgm:prSet presAssocID="{8160EE75-1794-4A9C-A718-17571D504E0B}" presName="rootComposite" presStyleCnt="0"/>
      <dgm:spPr/>
    </dgm:pt>
    <dgm:pt modelId="{CD353733-C5B0-4D84-AB99-C5BCFB5E9EF7}" type="pres">
      <dgm:prSet presAssocID="{8160EE75-1794-4A9C-A718-17571D504E0B}" presName="rootText" presStyleLbl="node2" presStyleIdx="2" presStyleCnt="3">
        <dgm:presLayoutVars>
          <dgm:chPref val="3"/>
        </dgm:presLayoutVars>
      </dgm:prSet>
      <dgm:spPr/>
    </dgm:pt>
    <dgm:pt modelId="{5CA0A610-7197-4BB6-A3CD-ED4F38440DF7}" type="pres">
      <dgm:prSet presAssocID="{8160EE75-1794-4A9C-A718-17571D504E0B}" presName="rootConnector" presStyleLbl="node2" presStyleIdx="2" presStyleCnt="3"/>
      <dgm:spPr/>
    </dgm:pt>
    <dgm:pt modelId="{BA7CA039-B60B-484F-B216-45C5A33178AF}" type="pres">
      <dgm:prSet presAssocID="{8160EE75-1794-4A9C-A718-17571D504E0B}" presName="hierChild4" presStyleCnt="0"/>
      <dgm:spPr/>
    </dgm:pt>
    <dgm:pt modelId="{FC91EED0-B6BB-4C9E-8A22-3384A2E06723}" type="pres">
      <dgm:prSet presAssocID="{8160EE75-1794-4A9C-A718-17571D504E0B}" presName="hierChild5" presStyleCnt="0"/>
      <dgm:spPr/>
    </dgm:pt>
    <dgm:pt modelId="{323A6422-89DC-4BA7-8C8A-8DFCCA7773F8}" type="pres">
      <dgm:prSet presAssocID="{4832432F-189C-4E94-95B5-81244BAAB5EE}" presName="hierChild3" presStyleCnt="0"/>
      <dgm:spPr/>
    </dgm:pt>
    <dgm:pt modelId="{0F579949-4416-4751-B727-31B4AD810AD8}" type="pres">
      <dgm:prSet presAssocID="{53085D1C-C410-4C23-BD97-A5B53E56AC20}" presName="Name111" presStyleLbl="parChTrans1D2" presStyleIdx="3" presStyleCnt="4"/>
      <dgm:spPr/>
    </dgm:pt>
    <dgm:pt modelId="{64540CC7-34E9-4407-B808-12E0F7BB70DB}" type="pres">
      <dgm:prSet presAssocID="{338345D6-7834-4A6D-B517-04F51FBB09D4}" presName="hierRoot3" presStyleCnt="0">
        <dgm:presLayoutVars>
          <dgm:hierBranch val="init"/>
        </dgm:presLayoutVars>
      </dgm:prSet>
      <dgm:spPr/>
    </dgm:pt>
    <dgm:pt modelId="{69E2A63F-30E6-4E18-A74D-9BBAA01C51A7}" type="pres">
      <dgm:prSet presAssocID="{338345D6-7834-4A6D-B517-04F51FBB09D4}" presName="rootComposite3" presStyleCnt="0"/>
      <dgm:spPr/>
    </dgm:pt>
    <dgm:pt modelId="{EB99FCAE-D1DA-4FB7-A247-2F006DC816C2}" type="pres">
      <dgm:prSet presAssocID="{338345D6-7834-4A6D-B517-04F51FBB09D4}" presName="rootText3" presStyleLbl="asst1" presStyleIdx="0" presStyleCnt="1">
        <dgm:presLayoutVars>
          <dgm:chPref val="3"/>
        </dgm:presLayoutVars>
      </dgm:prSet>
      <dgm:spPr/>
    </dgm:pt>
    <dgm:pt modelId="{E3394773-7E40-4C1E-AC7D-57DFE2396737}" type="pres">
      <dgm:prSet presAssocID="{338345D6-7834-4A6D-B517-04F51FBB09D4}" presName="rootConnector3" presStyleLbl="asst1" presStyleIdx="0" presStyleCnt="1"/>
      <dgm:spPr/>
    </dgm:pt>
    <dgm:pt modelId="{C51C8CF1-75F9-47FA-8CD6-DD6EB4434978}" type="pres">
      <dgm:prSet presAssocID="{338345D6-7834-4A6D-B517-04F51FBB09D4}" presName="hierChild6" presStyleCnt="0"/>
      <dgm:spPr/>
    </dgm:pt>
    <dgm:pt modelId="{71AEE473-2ECD-46E8-A21C-432F26D666E9}" type="pres">
      <dgm:prSet presAssocID="{338345D6-7834-4A6D-B517-04F51FBB09D4}" presName="hierChild7" presStyleCnt="0"/>
      <dgm:spPr/>
    </dgm:pt>
  </dgm:ptLst>
  <dgm:cxnLst>
    <dgm:cxn modelId="{E0AC970C-7866-4DDE-BD77-C9A9D40FC876}" type="presOf" srcId="{4832432F-189C-4E94-95B5-81244BAAB5EE}" destId="{39719A99-9435-41C1-ADB7-EC3C6BC0195B}" srcOrd="1" destOrd="0" presId="urn:microsoft.com/office/officeart/2005/8/layout/orgChart1"/>
    <dgm:cxn modelId="{81BB711C-05D6-45E8-B4A5-576FC09B5AF9}" type="presOf" srcId="{2AD990ED-C43B-4AFA-A89C-C0A16C8B46BC}" destId="{2DF87FD9-8660-41A1-8B5A-68A041D2DA95}" srcOrd="1" destOrd="0" presId="urn:microsoft.com/office/officeart/2005/8/layout/orgChart1"/>
    <dgm:cxn modelId="{991C162D-634C-4E1F-82F9-C88D2E53A620}" srcId="{4832432F-189C-4E94-95B5-81244BAAB5EE}" destId="{2AD990ED-C43B-4AFA-A89C-C0A16C8B46BC}" srcOrd="1" destOrd="0" parTransId="{45A0663E-C933-4933-A0E8-9A38DA8110DB}" sibTransId="{A5DC26E0-5D90-4C89-8195-B71EA5D8C308}"/>
    <dgm:cxn modelId="{94C5925F-8E4F-4025-9280-E2CB6BEE65BB}" type="presOf" srcId="{53085D1C-C410-4C23-BD97-A5B53E56AC20}" destId="{0F579949-4416-4751-B727-31B4AD810AD8}" srcOrd="0" destOrd="0" presId="urn:microsoft.com/office/officeart/2005/8/layout/orgChart1"/>
    <dgm:cxn modelId="{E6909661-9050-4950-8232-8B1DDF54E9EA}" srcId="{4832432F-189C-4E94-95B5-81244BAAB5EE}" destId="{74C3D980-6FAB-4E7A-B2E2-35C589719D3E}" srcOrd="0" destOrd="0" parTransId="{3D32F47C-05A5-4CA1-A8E0-86B3135813CD}" sibTransId="{531397C6-9771-4981-A2B8-83F44D8DB306}"/>
    <dgm:cxn modelId="{8751FE46-858B-4B05-9CFF-489C8797B3EC}" type="presOf" srcId="{74C3D980-6FAB-4E7A-B2E2-35C589719D3E}" destId="{F9E6A863-99C1-4277-86B5-D5B3B75F1941}" srcOrd="0" destOrd="0" presId="urn:microsoft.com/office/officeart/2005/8/layout/orgChart1"/>
    <dgm:cxn modelId="{8D319774-3F38-48DC-B62F-4A4419E51D34}" type="presOf" srcId="{3D32F47C-05A5-4CA1-A8E0-86B3135813CD}" destId="{82FE9F3B-DF08-4BBD-9D30-A599D85435C9}" srcOrd="0" destOrd="0" presId="urn:microsoft.com/office/officeart/2005/8/layout/orgChart1"/>
    <dgm:cxn modelId="{B0FE257B-E72E-4D4D-ADB9-6071FF9ED2AD}" type="presOf" srcId="{716EDC23-7AF9-4927-96EF-A84DDE71FE62}" destId="{3BBB41B0-605B-47B3-B2FE-548299E16F14}" srcOrd="0" destOrd="0" presId="urn:microsoft.com/office/officeart/2005/8/layout/orgChart1"/>
    <dgm:cxn modelId="{F370239D-373F-41F2-A76C-F6A1ECEE5A51}" srcId="{4832432F-189C-4E94-95B5-81244BAAB5EE}" destId="{338345D6-7834-4A6D-B517-04F51FBB09D4}" srcOrd="3" destOrd="0" parTransId="{53085D1C-C410-4C23-BD97-A5B53E56AC20}" sibTransId="{3D7C2A59-939A-454D-B26E-68C62C59E84B}"/>
    <dgm:cxn modelId="{CEE161A3-71E5-491A-AA20-5D672ECFB6FB}" type="presOf" srcId="{2AD990ED-C43B-4AFA-A89C-C0A16C8B46BC}" destId="{2E223B26-311F-48DD-88C0-26D07E877E00}" srcOrd="0" destOrd="0" presId="urn:microsoft.com/office/officeart/2005/8/layout/orgChart1"/>
    <dgm:cxn modelId="{7A704EAD-CD1B-4EDE-9EA0-89BFC81981EB}" type="presOf" srcId="{74C3D980-6FAB-4E7A-B2E2-35C589719D3E}" destId="{3B1157B7-4C11-4AF2-BBB6-27F0EFFB38C6}" srcOrd="1" destOrd="0" presId="urn:microsoft.com/office/officeart/2005/8/layout/orgChart1"/>
    <dgm:cxn modelId="{AAFA27B1-35C4-4F01-AC00-D9B3BE61DC75}" type="presOf" srcId="{8160EE75-1794-4A9C-A718-17571D504E0B}" destId="{CD353733-C5B0-4D84-AB99-C5BCFB5E9EF7}" srcOrd="0" destOrd="0" presId="urn:microsoft.com/office/officeart/2005/8/layout/orgChart1"/>
    <dgm:cxn modelId="{910C19C1-9B29-4FBC-A6FD-9B005F6D9FE5}" srcId="{716EDC23-7AF9-4927-96EF-A84DDE71FE62}" destId="{4832432F-189C-4E94-95B5-81244BAAB5EE}" srcOrd="0" destOrd="0" parTransId="{6A61507C-90D9-4BE4-B2F5-B13588612EC8}" sibTransId="{E9094076-CFA0-40A6-AE63-44318DC91EE3}"/>
    <dgm:cxn modelId="{1FEF45C4-863D-4065-B92F-ABBC2778A3FF}" type="presOf" srcId="{338345D6-7834-4A6D-B517-04F51FBB09D4}" destId="{E3394773-7E40-4C1E-AC7D-57DFE2396737}" srcOrd="1" destOrd="0" presId="urn:microsoft.com/office/officeart/2005/8/layout/orgChart1"/>
    <dgm:cxn modelId="{828CA6D9-7ACF-4813-AC4F-8F98BDD26A2B}" type="presOf" srcId="{4832432F-189C-4E94-95B5-81244BAAB5EE}" destId="{4E56F5C8-3B97-41C8-9618-70513ED6440A}" srcOrd="0" destOrd="0" presId="urn:microsoft.com/office/officeart/2005/8/layout/orgChart1"/>
    <dgm:cxn modelId="{2C10F0E0-FD48-4FA0-AFC3-250C2B7F23A6}" srcId="{4832432F-189C-4E94-95B5-81244BAAB5EE}" destId="{8160EE75-1794-4A9C-A718-17571D504E0B}" srcOrd="2" destOrd="0" parTransId="{1483E084-83C8-4D4C-BCDB-7D6E537A8F65}" sibTransId="{DE3A882E-E309-48D8-8B9D-EF7583F28715}"/>
    <dgm:cxn modelId="{CAC034E5-6574-4E5B-AD0B-72C9C53365FF}" type="presOf" srcId="{8160EE75-1794-4A9C-A718-17571D504E0B}" destId="{5CA0A610-7197-4BB6-A3CD-ED4F38440DF7}" srcOrd="1" destOrd="0" presId="urn:microsoft.com/office/officeart/2005/8/layout/orgChart1"/>
    <dgm:cxn modelId="{33CA69E5-E350-4712-B1AE-7BCC9F64BFA2}" type="presOf" srcId="{45A0663E-C933-4933-A0E8-9A38DA8110DB}" destId="{68FF4AC6-DACE-4499-99D3-DFD0E993044C}" srcOrd="0" destOrd="0" presId="urn:microsoft.com/office/officeart/2005/8/layout/orgChart1"/>
    <dgm:cxn modelId="{35C354E6-6999-44F3-9980-F00E6798916E}" type="presOf" srcId="{1483E084-83C8-4D4C-BCDB-7D6E537A8F65}" destId="{7597413D-2405-4E0B-82B6-28F9C7568A45}" srcOrd="0" destOrd="0" presId="urn:microsoft.com/office/officeart/2005/8/layout/orgChart1"/>
    <dgm:cxn modelId="{9035D8F8-3E76-47E8-BDF3-1E4B73BB15C1}" type="presOf" srcId="{338345D6-7834-4A6D-B517-04F51FBB09D4}" destId="{EB99FCAE-D1DA-4FB7-A247-2F006DC816C2}" srcOrd="0" destOrd="0" presId="urn:microsoft.com/office/officeart/2005/8/layout/orgChart1"/>
    <dgm:cxn modelId="{F73C2C27-0A25-477F-A5F8-9CF36EC30518}" type="presParOf" srcId="{3BBB41B0-605B-47B3-B2FE-548299E16F14}" destId="{FC39818A-C074-4437-81D5-EAC6FF21D03A}" srcOrd="0" destOrd="0" presId="urn:microsoft.com/office/officeart/2005/8/layout/orgChart1"/>
    <dgm:cxn modelId="{58DE4DF4-C0C6-425B-B09C-60648A361408}" type="presParOf" srcId="{FC39818A-C074-4437-81D5-EAC6FF21D03A}" destId="{369F83AA-EEA2-4A8E-8EC7-2C69034E8740}" srcOrd="0" destOrd="0" presId="urn:microsoft.com/office/officeart/2005/8/layout/orgChart1"/>
    <dgm:cxn modelId="{A2E1DFE2-44AB-4764-9EE5-81932496519A}" type="presParOf" srcId="{369F83AA-EEA2-4A8E-8EC7-2C69034E8740}" destId="{4E56F5C8-3B97-41C8-9618-70513ED6440A}" srcOrd="0" destOrd="0" presId="urn:microsoft.com/office/officeart/2005/8/layout/orgChart1"/>
    <dgm:cxn modelId="{663B7F1E-3765-4BD0-BDBE-6664C4138D9D}" type="presParOf" srcId="{369F83AA-EEA2-4A8E-8EC7-2C69034E8740}" destId="{39719A99-9435-41C1-ADB7-EC3C6BC0195B}" srcOrd="1" destOrd="0" presId="urn:microsoft.com/office/officeart/2005/8/layout/orgChart1"/>
    <dgm:cxn modelId="{C69409BB-C7DA-485C-9044-3D9F0DD3F030}" type="presParOf" srcId="{FC39818A-C074-4437-81D5-EAC6FF21D03A}" destId="{CF367DD4-473A-4F0A-A868-9F0EB882B614}" srcOrd="1" destOrd="0" presId="urn:microsoft.com/office/officeart/2005/8/layout/orgChart1"/>
    <dgm:cxn modelId="{4B4A19AE-CA3F-4B4C-83FD-631CF6FB8634}" type="presParOf" srcId="{CF367DD4-473A-4F0A-A868-9F0EB882B614}" destId="{82FE9F3B-DF08-4BBD-9D30-A599D85435C9}" srcOrd="0" destOrd="0" presId="urn:microsoft.com/office/officeart/2005/8/layout/orgChart1"/>
    <dgm:cxn modelId="{7D221849-DA79-4875-8FE2-18C26B024350}" type="presParOf" srcId="{CF367DD4-473A-4F0A-A868-9F0EB882B614}" destId="{FE12E493-EF13-44F7-A4B6-D93E453E025E}" srcOrd="1" destOrd="0" presId="urn:microsoft.com/office/officeart/2005/8/layout/orgChart1"/>
    <dgm:cxn modelId="{B7D5A2FA-9BC9-42CB-856E-CCEEBD7E3DAD}" type="presParOf" srcId="{FE12E493-EF13-44F7-A4B6-D93E453E025E}" destId="{395134F9-5D39-418D-9630-559A3AC9E6E3}" srcOrd="0" destOrd="0" presId="urn:microsoft.com/office/officeart/2005/8/layout/orgChart1"/>
    <dgm:cxn modelId="{1CC86D11-242A-4359-AA0E-37D8A03DD052}" type="presParOf" srcId="{395134F9-5D39-418D-9630-559A3AC9E6E3}" destId="{F9E6A863-99C1-4277-86B5-D5B3B75F1941}" srcOrd="0" destOrd="0" presId="urn:microsoft.com/office/officeart/2005/8/layout/orgChart1"/>
    <dgm:cxn modelId="{923FC408-8849-4FC0-BC6E-795A9FEFF40E}" type="presParOf" srcId="{395134F9-5D39-418D-9630-559A3AC9E6E3}" destId="{3B1157B7-4C11-4AF2-BBB6-27F0EFFB38C6}" srcOrd="1" destOrd="0" presId="urn:microsoft.com/office/officeart/2005/8/layout/orgChart1"/>
    <dgm:cxn modelId="{6D197E63-0F4D-475C-9F8F-33283A2D67FA}" type="presParOf" srcId="{FE12E493-EF13-44F7-A4B6-D93E453E025E}" destId="{D28B1636-E768-431C-8AC9-43FA9ED345C0}" srcOrd="1" destOrd="0" presId="urn:microsoft.com/office/officeart/2005/8/layout/orgChart1"/>
    <dgm:cxn modelId="{8C597BE8-7EB7-4741-B24C-1F2FCB1EBCFC}" type="presParOf" srcId="{FE12E493-EF13-44F7-A4B6-D93E453E025E}" destId="{D354A6AC-11BD-44B9-9B14-163EE70BEE3B}" srcOrd="2" destOrd="0" presId="urn:microsoft.com/office/officeart/2005/8/layout/orgChart1"/>
    <dgm:cxn modelId="{5BA6BBED-22DD-4C85-B649-7156D2999256}" type="presParOf" srcId="{CF367DD4-473A-4F0A-A868-9F0EB882B614}" destId="{68FF4AC6-DACE-4499-99D3-DFD0E993044C}" srcOrd="2" destOrd="0" presId="urn:microsoft.com/office/officeart/2005/8/layout/orgChart1"/>
    <dgm:cxn modelId="{2EB7493F-D9A4-434D-8312-01377EF42A40}" type="presParOf" srcId="{CF367DD4-473A-4F0A-A868-9F0EB882B614}" destId="{FAF3957B-63AB-4D0F-8A65-22D2356EE233}" srcOrd="3" destOrd="0" presId="urn:microsoft.com/office/officeart/2005/8/layout/orgChart1"/>
    <dgm:cxn modelId="{31E2721E-E2E6-4CD8-8514-78A7790778B9}" type="presParOf" srcId="{FAF3957B-63AB-4D0F-8A65-22D2356EE233}" destId="{67244840-A4CF-4B27-9DB3-B0B9FF2D0CA5}" srcOrd="0" destOrd="0" presId="urn:microsoft.com/office/officeart/2005/8/layout/orgChart1"/>
    <dgm:cxn modelId="{341E9AE2-6F05-42EA-946C-7DB6D8F35747}" type="presParOf" srcId="{67244840-A4CF-4B27-9DB3-B0B9FF2D0CA5}" destId="{2E223B26-311F-48DD-88C0-26D07E877E00}" srcOrd="0" destOrd="0" presId="urn:microsoft.com/office/officeart/2005/8/layout/orgChart1"/>
    <dgm:cxn modelId="{79EB074B-44D7-4986-A423-6869672E7D83}" type="presParOf" srcId="{67244840-A4CF-4B27-9DB3-B0B9FF2D0CA5}" destId="{2DF87FD9-8660-41A1-8B5A-68A041D2DA95}" srcOrd="1" destOrd="0" presId="urn:microsoft.com/office/officeart/2005/8/layout/orgChart1"/>
    <dgm:cxn modelId="{5B9B1C7D-9D29-4D84-BB97-8F76D216FB81}" type="presParOf" srcId="{FAF3957B-63AB-4D0F-8A65-22D2356EE233}" destId="{7E23E1B9-BA70-420A-B275-7C143863B2ED}" srcOrd="1" destOrd="0" presId="urn:microsoft.com/office/officeart/2005/8/layout/orgChart1"/>
    <dgm:cxn modelId="{0B1EBADE-248F-4263-92F8-2B8F37310563}" type="presParOf" srcId="{FAF3957B-63AB-4D0F-8A65-22D2356EE233}" destId="{F1952234-DF9A-4F79-BB30-D9424FD684B0}" srcOrd="2" destOrd="0" presId="urn:microsoft.com/office/officeart/2005/8/layout/orgChart1"/>
    <dgm:cxn modelId="{9A42C73A-61BB-457F-BECC-9BBBCB8D5316}" type="presParOf" srcId="{CF367DD4-473A-4F0A-A868-9F0EB882B614}" destId="{7597413D-2405-4E0B-82B6-28F9C7568A45}" srcOrd="4" destOrd="0" presId="urn:microsoft.com/office/officeart/2005/8/layout/orgChart1"/>
    <dgm:cxn modelId="{D1BA3A19-2C92-4A3E-8380-AA76415945D9}" type="presParOf" srcId="{CF367DD4-473A-4F0A-A868-9F0EB882B614}" destId="{9CFBEE0E-7A19-43C6-88ED-54FECCEDAF83}" srcOrd="5" destOrd="0" presId="urn:microsoft.com/office/officeart/2005/8/layout/orgChart1"/>
    <dgm:cxn modelId="{3DB43A12-221F-4C41-A097-0E90149A5544}" type="presParOf" srcId="{9CFBEE0E-7A19-43C6-88ED-54FECCEDAF83}" destId="{6E105D7E-36B9-41A4-9FD9-BE3BEF1345D7}" srcOrd="0" destOrd="0" presId="urn:microsoft.com/office/officeart/2005/8/layout/orgChart1"/>
    <dgm:cxn modelId="{37E85669-AC6E-4069-A557-F8D62F4AEB51}" type="presParOf" srcId="{6E105D7E-36B9-41A4-9FD9-BE3BEF1345D7}" destId="{CD353733-C5B0-4D84-AB99-C5BCFB5E9EF7}" srcOrd="0" destOrd="0" presId="urn:microsoft.com/office/officeart/2005/8/layout/orgChart1"/>
    <dgm:cxn modelId="{179DE2F0-10F7-49FB-91D1-79896AACC4EA}" type="presParOf" srcId="{6E105D7E-36B9-41A4-9FD9-BE3BEF1345D7}" destId="{5CA0A610-7197-4BB6-A3CD-ED4F38440DF7}" srcOrd="1" destOrd="0" presId="urn:microsoft.com/office/officeart/2005/8/layout/orgChart1"/>
    <dgm:cxn modelId="{1D0FF803-8330-40C3-894A-34A5C143955E}" type="presParOf" srcId="{9CFBEE0E-7A19-43C6-88ED-54FECCEDAF83}" destId="{BA7CA039-B60B-484F-B216-45C5A33178AF}" srcOrd="1" destOrd="0" presId="urn:microsoft.com/office/officeart/2005/8/layout/orgChart1"/>
    <dgm:cxn modelId="{B9F789DB-8909-41A3-8562-F135878308D1}" type="presParOf" srcId="{9CFBEE0E-7A19-43C6-88ED-54FECCEDAF83}" destId="{FC91EED0-B6BB-4C9E-8A22-3384A2E06723}" srcOrd="2" destOrd="0" presId="urn:microsoft.com/office/officeart/2005/8/layout/orgChart1"/>
    <dgm:cxn modelId="{F84F67C5-0A50-44E7-B5E9-EAE323D0D440}" type="presParOf" srcId="{FC39818A-C074-4437-81D5-EAC6FF21D03A}" destId="{323A6422-89DC-4BA7-8C8A-8DFCCA7773F8}" srcOrd="2" destOrd="0" presId="urn:microsoft.com/office/officeart/2005/8/layout/orgChart1"/>
    <dgm:cxn modelId="{C40B3CDB-4C4A-47F7-B21F-B75FF21C29A9}" type="presParOf" srcId="{323A6422-89DC-4BA7-8C8A-8DFCCA7773F8}" destId="{0F579949-4416-4751-B727-31B4AD810AD8}" srcOrd="0" destOrd="0" presId="urn:microsoft.com/office/officeart/2005/8/layout/orgChart1"/>
    <dgm:cxn modelId="{1E946352-8F11-4E32-B2EC-EF1875594273}" type="presParOf" srcId="{323A6422-89DC-4BA7-8C8A-8DFCCA7773F8}" destId="{64540CC7-34E9-4407-B808-12E0F7BB70DB}" srcOrd="1" destOrd="0" presId="urn:microsoft.com/office/officeart/2005/8/layout/orgChart1"/>
    <dgm:cxn modelId="{7DF07AB0-D9BF-4431-BFD7-07B93E4F20A0}" type="presParOf" srcId="{64540CC7-34E9-4407-B808-12E0F7BB70DB}" destId="{69E2A63F-30E6-4E18-A74D-9BBAA01C51A7}" srcOrd="0" destOrd="0" presId="urn:microsoft.com/office/officeart/2005/8/layout/orgChart1"/>
    <dgm:cxn modelId="{D5A7D6D0-5572-4FC9-BA22-6830A9E28005}" type="presParOf" srcId="{69E2A63F-30E6-4E18-A74D-9BBAA01C51A7}" destId="{EB99FCAE-D1DA-4FB7-A247-2F006DC816C2}" srcOrd="0" destOrd="0" presId="urn:microsoft.com/office/officeart/2005/8/layout/orgChart1"/>
    <dgm:cxn modelId="{7B3B0F8E-846E-4A77-AFE7-4107EE2B1720}" type="presParOf" srcId="{69E2A63F-30E6-4E18-A74D-9BBAA01C51A7}" destId="{E3394773-7E40-4C1E-AC7D-57DFE2396737}" srcOrd="1" destOrd="0" presId="urn:microsoft.com/office/officeart/2005/8/layout/orgChart1"/>
    <dgm:cxn modelId="{28FEF006-D0C3-4988-95D7-B25C35795522}" type="presParOf" srcId="{64540CC7-34E9-4407-B808-12E0F7BB70DB}" destId="{C51C8CF1-75F9-47FA-8CD6-DD6EB4434978}" srcOrd="1" destOrd="0" presId="urn:microsoft.com/office/officeart/2005/8/layout/orgChart1"/>
    <dgm:cxn modelId="{B2660EAC-DF4E-4F27-BE69-B320D989F004}" type="presParOf" srcId="{64540CC7-34E9-4407-B808-12E0F7BB70DB}" destId="{71AEE473-2ECD-46E8-A21C-432F26D666E9}" srcOrd="2" destOrd="0" presId="urn:microsoft.com/office/officeart/2005/8/layout/orgChar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DD55AC-06AE-4C8F-8BDD-6D7B6C629A4F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93B0D8C-266A-4D11-B776-670EDBD9B062}">
      <dgm:prSet phldrT="[Text]"/>
      <dgm:spPr/>
      <dgm:t>
        <a:bodyPr/>
        <a:lstStyle/>
        <a:p>
          <a:r>
            <a:rPr lang="en-GB" dirty="0"/>
            <a:t>Nov 2015</a:t>
          </a:r>
          <a:br>
            <a:rPr lang="en-GB" dirty="0"/>
          </a:br>
          <a:r>
            <a:rPr lang="en-GB" dirty="0" err="1"/>
            <a:t>MistCoin</a:t>
          </a:r>
          <a:endParaRPr lang="en-GB" dirty="0"/>
        </a:p>
      </dgm:t>
    </dgm:pt>
    <dgm:pt modelId="{83026E4A-BD21-48B9-98A9-6910DDE028C6}" type="parTrans" cxnId="{6BD84F25-673A-4100-BD02-A077488067A7}">
      <dgm:prSet/>
      <dgm:spPr/>
      <dgm:t>
        <a:bodyPr/>
        <a:lstStyle/>
        <a:p>
          <a:endParaRPr lang="en-GB"/>
        </a:p>
      </dgm:t>
    </dgm:pt>
    <dgm:pt modelId="{C99C9BDB-2E33-484D-A8F0-0F36AF94B27B}" type="sibTrans" cxnId="{6BD84F25-673A-4100-BD02-A077488067A7}">
      <dgm:prSet/>
      <dgm:spPr/>
      <dgm:t>
        <a:bodyPr/>
        <a:lstStyle/>
        <a:p>
          <a:endParaRPr lang="en-GB"/>
        </a:p>
      </dgm:t>
    </dgm:pt>
    <dgm:pt modelId="{E01E53A0-5ADE-4456-A718-FF21D1E5DF85}">
      <dgm:prSet phldrT="[Text]"/>
      <dgm:spPr/>
      <dgm:t>
        <a:bodyPr/>
        <a:lstStyle/>
        <a:p>
          <a:r>
            <a:rPr lang="en-GB" dirty="0"/>
            <a:t>Dec 2017</a:t>
          </a:r>
          <a:br>
            <a:rPr lang="en-GB" dirty="0"/>
          </a:br>
          <a:r>
            <a:rPr lang="en-GB" dirty="0" err="1"/>
            <a:t>Cryptokitties</a:t>
          </a:r>
          <a:endParaRPr lang="en-GB" dirty="0"/>
        </a:p>
      </dgm:t>
    </dgm:pt>
    <dgm:pt modelId="{9E7DD2FC-0E15-413D-9002-F5FA255136F0}" type="parTrans" cxnId="{3A5E7259-F77C-43A8-B967-805E7A958A06}">
      <dgm:prSet/>
      <dgm:spPr/>
      <dgm:t>
        <a:bodyPr/>
        <a:lstStyle/>
        <a:p>
          <a:endParaRPr lang="en-GB"/>
        </a:p>
      </dgm:t>
    </dgm:pt>
    <dgm:pt modelId="{068561CB-F939-46F8-BD61-56D16586FF5A}" type="sibTrans" cxnId="{3A5E7259-F77C-43A8-B967-805E7A958A06}">
      <dgm:prSet/>
      <dgm:spPr/>
      <dgm:t>
        <a:bodyPr/>
        <a:lstStyle/>
        <a:p>
          <a:endParaRPr lang="en-GB"/>
        </a:p>
      </dgm:t>
    </dgm:pt>
    <dgm:pt modelId="{02470E4D-3B53-4D69-AD82-5855B1F14FE8}">
      <dgm:prSet phldrT="[Text]"/>
      <dgm:spPr/>
      <dgm:t>
        <a:bodyPr/>
        <a:lstStyle/>
        <a:p>
          <a:r>
            <a:rPr lang="en-GB" dirty="0"/>
            <a:t>ERC 721 token</a:t>
          </a:r>
        </a:p>
      </dgm:t>
    </dgm:pt>
    <dgm:pt modelId="{A4E57DE5-66D4-4595-805B-30B0035BC5ED}" type="parTrans" cxnId="{0553DB2A-5365-457A-940A-B959DEDB8917}">
      <dgm:prSet/>
      <dgm:spPr/>
      <dgm:t>
        <a:bodyPr/>
        <a:lstStyle/>
        <a:p>
          <a:endParaRPr lang="en-GB"/>
        </a:p>
      </dgm:t>
    </dgm:pt>
    <dgm:pt modelId="{393C0F96-6632-43F9-BB0A-E7F0917A22F3}" type="sibTrans" cxnId="{0553DB2A-5365-457A-940A-B959DEDB8917}">
      <dgm:prSet/>
      <dgm:spPr/>
      <dgm:t>
        <a:bodyPr/>
        <a:lstStyle/>
        <a:p>
          <a:endParaRPr lang="en-GB"/>
        </a:p>
      </dgm:t>
    </dgm:pt>
    <dgm:pt modelId="{41B52F4B-C684-435E-99E8-8643537028EB}">
      <dgm:prSet phldrT="[Text]"/>
      <dgm:spPr/>
      <dgm:t>
        <a:bodyPr/>
        <a:lstStyle/>
        <a:p>
          <a:r>
            <a:rPr lang="en-GB" dirty="0"/>
            <a:t>Possibly the first token on Ethereum</a:t>
          </a:r>
        </a:p>
      </dgm:t>
    </dgm:pt>
    <dgm:pt modelId="{1F245919-BC41-4F0B-A421-022638971BFC}" type="parTrans" cxnId="{1559B880-F236-43C0-B89A-F60D0A77F9BA}">
      <dgm:prSet/>
      <dgm:spPr/>
      <dgm:t>
        <a:bodyPr/>
        <a:lstStyle/>
        <a:p>
          <a:endParaRPr lang="en-GB"/>
        </a:p>
      </dgm:t>
    </dgm:pt>
    <dgm:pt modelId="{F90E5360-77EA-45A5-A3C9-B1BAC11AECD0}" type="sibTrans" cxnId="{1559B880-F236-43C0-B89A-F60D0A77F9BA}">
      <dgm:prSet/>
      <dgm:spPr/>
      <dgm:t>
        <a:bodyPr/>
        <a:lstStyle/>
        <a:p>
          <a:endParaRPr lang="en-GB"/>
        </a:p>
      </dgm:t>
    </dgm:pt>
    <dgm:pt modelId="{350688D2-4C7E-4E26-B556-0E9F40F81A39}">
      <dgm:prSet phldrT="[Text]"/>
      <dgm:spPr/>
      <dgm:t>
        <a:bodyPr/>
        <a:lstStyle/>
        <a:p>
          <a:r>
            <a:rPr lang="en-GB" dirty="0"/>
            <a:t>Defined the standard for NFTs</a:t>
          </a:r>
        </a:p>
      </dgm:t>
    </dgm:pt>
    <dgm:pt modelId="{C9C2BFF4-1D26-4DD3-8AB6-B9059DF31F01}" type="parTrans" cxnId="{4297F296-1A6C-4E3D-A720-B73F71DBC863}">
      <dgm:prSet/>
      <dgm:spPr/>
      <dgm:t>
        <a:bodyPr/>
        <a:lstStyle/>
        <a:p>
          <a:endParaRPr lang="en-GB"/>
        </a:p>
      </dgm:t>
    </dgm:pt>
    <dgm:pt modelId="{2B29E5C2-427A-4E8A-BDA6-B428627CA6CD}" type="sibTrans" cxnId="{4297F296-1A6C-4E3D-A720-B73F71DBC863}">
      <dgm:prSet/>
      <dgm:spPr/>
      <dgm:t>
        <a:bodyPr/>
        <a:lstStyle/>
        <a:p>
          <a:endParaRPr lang="en-GB"/>
        </a:p>
      </dgm:t>
    </dgm:pt>
    <dgm:pt modelId="{2E05DFA7-D9FE-494B-B113-4D635402FF5B}">
      <dgm:prSet phldrT="[Text]"/>
      <dgm:spPr/>
      <dgm:t>
        <a:bodyPr/>
        <a:lstStyle/>
        <a:p>
          <a:r>
            <a:rPr lang="en-GB" dirty="0"/>
            <a:t>Jun 2017</a:t>
          </a:r>
          <a:br>
            <a:rPr lang="en-GB" dirty="0"/>
          </a:br>
          <a:r>
            <a:rPr lang="en-GB" dirty="0" err="1"/>
            <a:t>Cryptopunks</a:t>
          </a:r>
          <a:endParaRPr lang="en-GB" dirty="0"/>
        </a:p>
      </dgm:t>
    </dgm:pt>
    <dgm:pt modelId="{720FA744-34CC-4C1E-88AB-F1EB3CAE8975}" type="parTrans" cxnId="{FC48F6A7-8C4E-43D3-AFA6-5FCFA6613DD6}">
      <dgm:prSet/>
      <dgm:spPr/>
      <dgm:t>
        <a:bodyPr/>
        <a:lstStyle/>
        <a:p>
          <a:endParaRPr lang="en-GB"/>
        </a:p>
      </dgm:t>
    </dgm:pt>
    <dgm:pt modelId="{ABD1F98F-AD24-4CE9-8C8B-DEC2F94177C2}" type="sibTrans" cxnId="{FC48F6A7-8C4E-43D3-AFA6-5FCFA6613DD6}">
      <dgm:prSet/>
      <dgm:spPr/>
      <dgm:t>
        <a:bodyPr/>
        <a:lstStyle/>
        <a:p>
          <a:endParaRPr lang="en-GB"/>
        </a:p>
      </dgm:t>
    </dgm:pt>
    <dgm:pt modelId="{97D66F8C-2E9C-44CA-8397-C47ECE06428A}">
      <dgm:prSet phldrT="[Text]"/>
      <dgm:spPr/>
      <dgm:t>
        <a:bodyPr/>
        <a:lstStyle/>
        <a:p>
          <a:r>
            <a:rPr lang="en-GB" dirty="0"/>
            <a:t>10,000 modified </a:t>
          </a:r>
          <a:br>
            <a:rPr lang="en-GB" dirty="0"/>
          </a:br>
          <a:r>
            <a:rPr lang="en-GB" dirty="0"/>
            <a:t>ERC 20 tokens</a:t>
          </a:r>
        </a:p>
      </dgm:t>
    </dgm:pt>
    <dgm:pt modelId="{437406F6-13AF-412C-A486-09B6B568D614}" type="parTrans" cxnId="{D36CB6D6-5895-4FC7-BBCC-788BEDB5720B}">
      <dgm:prSet/>
      <dgm:spPr/>
      <dgm:t>
        <a:bodyPr/>
        <a:lstStyle/>
        <a:p>
          <a:endParaRPr lang="en-GB"/>
        </a:p>
      </dgm:t>
    </dgm:pt>
    <dgm:pt modelId="{2CE4DFB0-4E1E-4BC2-9CEF-918E21C2D270}" type="sibTrans" cxnId="{D36CB6D6-5895-4FC7-BBCC-788BEDB5720B}">
      <dgm:prSet/>
      <dgm:spPr/>
      <dgm:t>
        <a:bodyPr/>
        <a:lstStyle/>
        <a:p>
          <a:endParaRPr lang="en-GB"/>
        </a:p>
      </dgm:t>
    </dgm:pt>
    <dgm:pt modelId="{8493B54F-8798-4FBF-87C1-9338477BD6DC}">
      <dgm:prSet phldrT="[Text]"/>
      <dgm:spPr/>
      <dgm:t>
        <a:bodyPr/>
        <a:lstStyle/>
        <a:p>
          <a:r>
            <a:rPr lang="en-GB" dirty="0"/>
            <a:t>Each one is unique – i.e. non-fungible</a:t>
          </a:r>
        </a:p>
      </dgm:t>
    </dgm:pt>
    <dgm:pt modelId="{DD8D23D4-7C11-4300-BEFA-B6FA03D773A5}" type="parTrans" cxnId="{E581A163-04B8-4E3E-B6CA-FDE588371E4B}">
      <dgm:prSet/>
      <dgm:spPr/>
      <dgm:t>
        <a:bodyPr/>
        <a:lstStyle/>
        <a:p>
          <a:endParaRPr lang="en-GB"/>
        </a:p>
      </dgm:t>
    </dgm:pt>
    <dgm:pt modelId="{ADFD6327-C999-4A9C-A40D-A49E35E7148E}" type="sibTrans" cxnId="{E581A163-04B8-4E3E-B6CA-FDE588371E4B}">
      <dgm:prSet/>
      <dgm:spPr/>
      <dgm:t>
        <a:bodyPr/>
        <a:lstStyle/>
        <a:p>
          <a:endParaRPr lang="en-GB"/>
        </a:p>
      </dgm:t>
    </dgm:pt>
    <dgm:pt modelId="{5962DCAC-7C75-4630-85C2-6767E28AB9D9}">
      <dgm:prSet/>
      <dgm:spPr/>
      <dgm:t>
        <a:bodyPr/>
        <a:lstStyle/>
        <a:p>
          <a:r>
            <a:rPr lang="en-GB" dirty="0"/>
            <a:t>Jun 2019</a:t>
          </a:r>
          <a:br>
            <a:rPr lang="en-GB" dirty="0"/>
          </a:br>
          <a:r>
            <a:rPr lang="en-GB" dirty="0" err="1"/>
            <a:t>Enjin</a:t>
          </a:r>
          <a:r>
            <a:rPr lang="en-GB" dirty="0"/>
            <a:t> Multi-tokens</a:t>
          </a:r>
        </a:p>
      </dgm:t>
    </dgm:pt>
    <dgm:pt modelId="{840CBD08-7865-4A2B-AE1F-A30A213663A8}" type="parTrans" cxnId="{7CCB4D05-2A96-4087-914E-BB9FAC55056D}">
      <dgm:prSet/>
      <dgm:spPr/>
      <dgm:t>
        <a:bodyPr/>
        <a:lstStyle/>
        <a:p>
          <a:endParaRPr lang="en-GB"/>
        </a:p>
      </dgm:t>
    </dgm:pt>
    <dgm:pt modelId="{834B4D60-FD96-461C-A72D-F27F1F4700C1}" type="sibTrans" cxnId="{7CCB4D05-2A96-4087-914E-BB9FAC55056D}">
      <dgm:prSet/>
      <dgm:spPr/>
      <dgm:t>
        <a:bodyPr/>
        <a:lstStyle/>
        <a:p>
          <a:endParaRPr lang="en-GB"/>
        </a:p>
      </dgm:t>
    </dgm:pt>
    <dgm:pt modelId="{AF3BDC4D-417B-46C1-B0D2-CE12912A06D9}">
      <dgm:prSet phldrT="[Text]"/>
      <dgm:spPr/>
      <dgm:t>
        <a:bodyPr/>
        <a:lstStyle/>
        <a:p>
          <a:r>
            <a:rPr lang="en-GB" dirty="0"/>
            <a:t>ERC 1155 semi-fungible token standard</a:t>
          </a:r>
        </a:p>
      </dgm:t>
    </dgm:pt>
    <dgm:pt modelId="{E75E9091-385D-40F5-B951-EF9BFB6942D5}" type="parTrans" cxnId="{4F13F550-92FB-4746-9A78-17B8C522347B}">
      <dgm:prSet/>
      <dgm:spPr/>
      <dgm:t>
        <a:bodyPr/>
        <a:lstStyle/>
        <a:p>
          <a:endParaRPr lang="en-GB"/>
        </a:p>
      </dgm:t>
    </dgm:pt>
    <dgm:pt modelId="{A6AD3EB8-56A3-4950-917E-91D074832168}" type="sibTrans" cxnId="{4F13F550-92FB-4746-9A78-17B8C522347B}">
      <dgm:prSet/>
      <dgm:spPr/>
      <dgm:t>
        <a:bodyPr/>
        <a:lstStyle/>
        <a:p>
          <a:endParaRPr lang="en-GB"/>
        </a:p>
      </dgm:t>
    </dgm:pt>
    <dgm:pt modelId="{1E954C62-DB1D-4CB9-AACB-2BEDE36028AD}">
      <dgm:prSet phldrT="[Text]"/>
      <dgm:spPr/>
      <dgm:t>
        <a:bodyPr/>
        <a:lstStyle/>
        <a:p>
          <a:r>
            <a:rPr lang="en-GB" dirty="0"/>
            <a:t>Flexibility for game items</a:t>
          </a:r>
        </a:p>
      </dgm:t>
    </dgm:pt>
    <dgm:pt modelId="{56DCEB0D-51ED-439A-B2AB-F96C5FE832B4}" type="parTrans" cxnId="{AC0929A9-9D86-446B-8EDB-7210A25C5742}">
      <dgm:prSet/>
      <dgm:spPr/>
      <dgm:t>
        <a:bodyPr/>
        <a:lstStyle/>
        <a:p>
          <a:endParaRPr lang="en-GB"/>
        </a:p>
      </dgm:t>
    </dgm:pt>
    <dgm:pt modelId="{7E178741-6A94-4C9D-AF36-7EF613E67676}" type="sibTrans" cxnId="{AC0929A9-9D86-446B-8EDB-7210A25C5742}">
      <dgm:prSet/>
      <dgm:spPr/>
      <dgm:t>
        <a:bodyPr/>
        <a:lstStyle/>
        <a:p>
          <a:endParaRPr lang="en-GB"/>
        </a:p>
      </dgm:t>
    </dgm:pt>
    <dgm:pt modelId="{8B6638F4-73BA-4307-8437-498395BFC9F4}">
      <dgm:prSet phldrT="[Text]"/>
      <dgm:spPr/>
      <dgm:t>
        <a:bodyPr/>
        <a:lstStyle/>
        <a:p>
          <a:r>
            <a:rPr lang="en-GB" dirty="0"/>
            <a:t>Creator defined the ERC 20 fungible token standard</a:t>
          </a:r>
        </a:p>
      </dgm:t>
    </dgm:pt>
    <dgm:pt modelId="{45C0DD43-AB93-4568-8B94-D3A90FB00F33}" type="parTrans" cxnId="{B3E91E1E-484E-4B10-841E-2CF55A78FCB9}">
      <dgm:prSet/>
      <dgm:spPr/>
      <dgm:t>
        <a:bodyPr/>
        <a:lstStyle/>
        <a:p>
          <a:endParaRPr lang="en-GB"/>
        </a:p>
      </dgm:t>
    </dgm:pt>
    <dgm:pt modelId="{F027950C-FECB-4476-8C83-8B06F359B21B}" type="sibTrans" cxnId="{B3E91E1E-484E-4B10-841E-2CF55A78FCB9}">
      <dgm:prSet/>
      <dgm:spPr/>
      <dgm:t>
        <a:bodyPr/>
        <a:lstStyle/>
        <a:p>
          <a:endParaRPr lang="en-GB"/>
        </a:p>
      </dgm:t>
    </dgm:pt>
    <dgm:pt modelId="{927C205B-736B-4843-8173-64E60F64979C}">
      <dgm:prSet phldrT="[Text]"/>
      <dgm:spPr/>
      <dgm:t>
        <a:bodyPr/>
        <a:lstStyle/>
        <a:p>
          <a:r>
            <a:rPr lang="en-GB" dirty="0"/>
            <a:t>Nifty License for rights of ownership</a:t>
          </a:r>
        </a:p>
      </dgm:t>
    </dgm:pt>
    <dgm:pt modelId="{64199C1F-F857-41B7-872D-BD978B077714}" type="parTrans" cxnId="{C05E40E7-F1B7-434E-944C-4154CDA99B10}">
      <dgm:prSet/>
      <dgm:spPr/>
    </dgm:pt>
    <dgm:pt modelId="{D907A4FC-0792-49E8-82BF-B91B4B76CA18}" type="sibTrans" cxnId="{C05E40E7-F1B7-434E-944C-4154CDA99B10}">
      <dgm:prSet/>
      <dgm:spPr/>
    </dgm:pt>
    <dgm:pt modelId="{C87D6392-5373-4DEE-854F-7841A1917903}">
      <dgm:prSet phldrT="[Text]"/>
      <dgm:spPr/>
      <dgm:t>
        <a:bodyPr/>
        <a:lstStyle/>
        <a:p>
          <a:r>
            <a:rPr lang="en-GB" dirty="0"/>
            <a:t>The Quantum experiment at scale</a:t>
          </a:r>
        </a:p>
      </dgm:t>
    </dgm:pt>
    <dgm:pt modelId="{F615FC1C-5B8B-4FD8-BDD7-CF545F156F94}" type="parTrans" cxnId="{2A335C11-68CA-4373-B4F1-141675D8619B}">
      <dgm:prSet/>
      <dgm:spPr/>
    </dgm:pt>
    <dgm:pt modelId="{39134AA6-0542-4EFA-A4B9-43A218475E97}" type="sibTrans" cxnId="{2A335C11-68CA-4373-B4F1-141675D8619B}">
      <dgm:prSet/>
      <dgm:spPr/>
    </dgm:pt>
    <dgm:pt modelId="{84E36908-92C3-4EE7-ABE1-37DCEBBA7D01}" type="pres">
      <dgm:prSet presAssocID="{ABDD55AC-06AE-4C8F-8BDD-6D7B6C629A4F}" presName="Name0" presStyleCnt="0">
        <dgm:presLayoutVars>
          <dgm:dir/>
          <dgm:resizeHandles val="exact"/>
        </dgm:presLayoutVars>
      </dgm:prSet>
      <dgm:spPr/>
    </dgm:pt>
    <dgm:pt modelId="{67054062-A49C-442C-85D8-696EDFDB4121}" type="pres">
      <dgm:prSet presAssocID="{393B0D8C-266A-4D11-B776-670EDBD9B062}" presName="composite" presStyleCnt="0"/>
      <dgm:spPr/>
    </dgm:pt>
    <dgm:pt modelId="{73771BBC-ADD1-4AA1-A4A0-A2B4608A54E9}" type="pres">
      <dgm:prSet presAssocID="{393B0D8C-266A-4D11-B776-670EDBD9B062}" presName="imagSh" presStyleLbl="bgImgPlace1" presStyleIdx="0" presStyleCnt="4" custLinFactNeighborX="-77" custLinFactNeighborY="-19359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737E100E-AE38-4536-9343-961FF1FB7D34}" type="pres">
      <dgm:prSet presAssocID="{393B0D8C-266A-4D11-B776-670EDBD9B062}" presName="txNode" presStyleLbl="node1" presStyleIdx="0" presStyleCnt="4">
        <dgm:presLayoutVars>
          <dgm:bulletEnabled val="1"/>
        </dgm:presLayoutVars>
      </dgm:prSet>
      <dgm:spPr/>
    </dgm:pt>
    <dgm:pt modelId="{BC8172F3-5E08-404B-83D6-8491CB745D2E}" type="pres">
      <dgm:prSet presAssocID="{C99C9BDB-2E33-484D-A8F0-0F36AF94B27B}" presName="sibTrans" presStyleLbl="sibTrans2D1" presStyleIdx="0" presStyleCnt="3"/>
      <dgm:spPr/>
    </dgm:pt>
    <dgm:pt modelId="{7AD00DE7-63E3-4A7F-A95A-F5F20F5B87D8}" type="pres">
      <dgm:prSet presAssocID="{C99C9BDB-2E33-484D-A8F0-0F36AF94B27B}" presName="connTx" presStyleLbl="sibTrans2D1" presStyleIdx="0" presStyleCnt="3"/>
      <dgm:spPr/>
    </dgm:pt>
    <dgm:pt modelId="{72EEB263-764C-4D6D-8D3E-265AEFFF5C6A}" type="pres">
      <dgm:prSet presAssocID="{2E05DFA7-D9FE-494B-B113-4D635402FF5B}" presName="composite" presStyleCnt="0"/>
      <dgm:spPr/>
    </dgm:pt>
    <dgm:pt modelId="{BA8C1487-BE7C-48FD-A57B-ECE397F93EBB}" type="pres">
      <dgm:prSet presAssocID="{2E05DFA7-D9FE-494B-B113-4D635402FF5B}" presName="imagSh" presStyleLbl="bgImgPlace1" presStyleIdx="1" presStyleCnt="4" custLinFactNeighborX="-77" custLinFactNeighborY="-19359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4B8698A0-9F16-4826-8504-9B7B3191C2E4}" type="pres">
      <dgm:prSet presAssocID="{2E05DFA7-D9FE-494B-B113-4D635402FF5B}" presName="txNode" presStyleLbl="node1" presStyleIdx="1" presStyleCnt="4">
        <dgm:presLayoutVars>
          <dgm:bulletEnabled val="1"/>
        </dgm:presLayoutVars>
      </dgm:prSet>
      <dgm:spPr/>
    </dgm:pt>
    <dgm:pt modelId="{23A25C3E-5080-4F76-8E72-FB0E9B13C0F1}" type="pres">
      <dgm:prSet presAssocID="{ABD1F98F-AD24-4CE9-8C8B-DEC2F94177C2}" presName="sibTrans" presStyleLbl="sibTrans2D1" presStyleIdx="1" presStyleCnt="3"/>
      <dgm:spPr/>
    </dgm:pt>
    <dgm:pt modelId="{B240C6CB-15A3-491A-9E1C-643F0009F1F2}" type="pres">
      <dgm:prSet presAssocID="{ABD1F98F-AD24-4CE9-8C8B-DEC2F94177C2}" presName="connTx" presStyleLbl="sibTrans2D1" presStyleIdx="1" presStyleCnt="3"/>
      <dgm:spPr/>
    </dgm:pt>
    <dgm:pt modelId="{3CABBDCF-31A6-4D9D-BCD3-3CA16E81B7F4}" type="pres">
      <dgm:prSet presAssocID="{E01E53A0-5ADE-4456-A718-FF21D1E5DF85}" presName="composite" presStyleCnt="0"/>
      <dgm:spPr/>
    </dgm:pt>
    <dgm:pt modelId="{0A93F2F0-A5D5-4125-8F8F-083487A6F392}" type="pres">
      <dgm:prSet presAssocID="{E01E53A0-5ADE-4456-A718-FF21D1E5DF85}" presName="imagSh" presStyleLbl="bgImgPlace1" presStyleIdx="2" presStyleCnt="4" custLinFactNeighborX="-77" custLinFactNeighborY="-19359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831D576A-B9F2-4A86-A047-50CF3A439B5B}" type="pres">
      <dgm:prSet presAssocID="{E01E53A0-5ADE-4456-A718-FF21D1E5DF85}" presName="txNode" presStyleLbl="node1" presStyleIdx="2" presStyleCnt="4">
        <dgm:presLayoutVars>
          <dgm:bulletEnabled val="1"/>
        </dgm:presLayoutVars>
      </dgm:prSet>
      <dgm:spPr/>
    </dgm:pt>
    <dgm:pt modelId="{FAC2BF60-D6DF-4FAD-ABAF-E81CB1A3637E}" type="pres">
      <dgm:prSet presAssocID="{068561CB-F939-46F8-BD61-56D16586FF5A}" presName="sibTrans" presStyleLbl="sibTrans2D1" presStyleIdx="2" presStyleCnt="3"/>
      <dgm:spPr/>
    </dgm:pt>
    <dgm:pt modelId="{6B1DAC2D-150F-4631-B963-3DD9CEE5C824}" type="pres">
      <dgm:prSet presAssocID="{068561CB-F939-46F8-BD61-56D16586FF5A}" presName="connTx" presStyleLbl="sibTrans2D1" presStyleIdx="2" presStyleCnt="3"/>
      <dgm:spPr/>
    </dgm:pt>
    <dgm:pt modelId="{8A5927D7-880E-4DC3-8503-A39BC3825EAA}" type="pres">
      <dgm:prSet presAssocID="{5962DCAC-7C75-4630-85C2-6767E28AB9D9}" presName="composite" presStyleCnt="0"/>
      <dgm:spPr/>
    </dgm:pt>
    <dgm:pt modelId="{9042CF58-98EA-4587-A58E-E5D5BE0B8A57}" type="pres">
      <dgm:prSet presAssocID="{5962DCAC-7C75-4630-85C2-6767E28AB9D9}" presName="imagSh" presStyleLbl="bgImgPlace1" presStyleIdx="3" presStyleCnt="4" custLinFactNeighborX="-77" custLinFactNeighborY="-19359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E35F4CC-B7E8-46F8-A36F-321DF318040A}" type="pres">
      <dgm:prSet presAssocID="{5962DCAC-7C75-4630-85C2-6767E28AB9D9}" presName="txNode" presStyleLbl="node1" presStyleIdx="3" presStyleCnt="4">
        <dgm:presLayoutVars>
          <dgm:bulletEnabled val="1"/>
        </dgm:presLayoutVars>
      </dgm:prSet>
      <dgm:spPr/>
    </dgm:pt>
  </dgm:ptLst>
  <dgm:cxnLst>
    <dgm:cxn modelId="{7CCB4D05-2A96-4087-914E-BB9FAC55056D}" srcId="{ABDD55AC-06AE-4C8F-8BDD-6D7B6C629A4F}" destId="{5962DCAC-7C75-4630-85C2-6767E28AB9D9}" srcOrd="3" destOrd="0" parTransId="{840CBD08-7865-4A2B-AE1F-A30A213663A8}" sibTransId="{834B4D60-FD96-461C-A72D-F27F1F4700C1}"/>
    <dgm:cxn modelId="{2A335C11-68CA-4373-B4F1-141675D8619B}" srcId="{2E05DFA7-D9FE-494B-B113-4D635402FF5B}" destId="{C87D6392-5373-4DEE-854F-7841A1917903}" srcOrd="2" destOrd="0" parTransId="{F615FC1C-5B8B-4FD8-BDD7-CF545F156F94}" sibTransId="{39134AA6-0542-4EFA-A4B9-43A218475E97}"/>
    <dgm:cxn modelId="{4EFEE21D-B47F-4786-A6B2-E03D515198F0}" type="presOf" srcId="{927C205B-736B-4843-8173-64E60F64979C}" destId="{831D576A-B9F2-4A86-A047-50CF3A439B5B}" srcOrd="0" destOrd="3" presId="urn:microsoft.com/office/officeart/2005/8/layout/hProcess10"/>
    <dgm:cxn modelId="{B3E91E1E-484E-4B10-841E-2CF55A78FCB9}" srcId="{393B0D8C-266A-4D11-B776-670EDBD9B062}" destId="{8B6638F4-73BA-4307-8437-498395BFC9F4}" srcOrd="1" destOrd="0" parTransId="{45C0DD43-AB93-4568-8B94-D3A90FB00F33}" sibTransId="{F027950C-FECB-4476-8C83-8B06F359B21B}"/>
    <dgm:cxn modelId="{6BD84F25-673A-4100-BD02-A077488067A7}" srcId="{ABDD55AC-06AE-4C8F-8BDD-6D7B6C629A4F}" destId="{393B0D8C-266A-4D11-B776-670EDBD9B062}" srcOrd="0" destOrd="0" parTransId="{83026E4A-BD21-48B9-98A9-6910DDE028C6}" sibTransId="{C99C9BDB-2E33-484D-A8F0-0F36AF94B27B}"/>
    <dgm:cxn modelId="{0553DB2A-5365-457A-940A-B959DEDB8917}" srcId="{E01E53A0-5ADE-4456-A718-FF21D1E5DF85}" destId="{02470E4D-3B53-4D69-AD82-5855B1F14FE8}" srcOrd="0" destOrd="0" parTransId="{A4E57DE5-66D4-4595-805B-30B0035BC5ED}" sibTransId="{393C0F96-6632-43F9-BB0A-E7F0917A22F3}"/>
    <dgm:cxn modelId="{7A4EBA2C-1821-42DB-B576-55C48688148D}" type="presOf" srcId="{41B52F4B-C684-435E-99E8-8643537028EB}" destId="{737E100E-AE38-4536-9343-961FF1FB7D34}" srcOrd="0" destOrd="1" presId="urn:microsoft.com/office/officeart/2005/8/layout/hProcess10"/>
    <dgm:cxn modelId="{083EC62E-D8D1-48FB-A00A-A0B738BD95D4}" type="presOf" srcId="{393B0D8C-266A-4D11-B776-670EDBD9B062}" destId="{737E100E-AE38-4536-9343-961FF1FB7D34}" srcOrd="0" destOrd="0" presId="urn:microsoft.com/office/officeart/2005/8/layout/hProcess10"/>
    <dgm:cxn modelId="{F9879830-6CB7-45BA-89E9-F20DDDD4D4C5}" type="presOf" srcId="{C99C9BDB-2E33-484D-A8F0-0F36AF94B27B}" destId="{7AD00DE7-63E3-4A7F-A95A-F5F20F5B87D8}" srcOrd="1" destOrd="0" presId="urn:microsoft.com/office/officeart/2005/8/layout/hProcess10"/>
    <dgm:cxn modelId="{E25D3831-D70E-4115-AD73-C086337ECC08}" type="presOf" srcId="{350688D2-4C7E-4E26-B556-0E9F40F81A39}" destId="{831D576A-B9F2-4A86-A047-50CF3A439B5B}" srcOrd="0" destOrd="2" presId="urn:microsoft.com/office/officeart/2005/8/layout/hProcess10"/>
    <dgm:cxn modelId="{F5BBBE3F-6BD2-438B-9F6C-3457F3554A6A}" type="presOf" srcId="{C99C9BDB-2E33-484D-A8F0-0F36AF94B27B}" destId="{BC8172F3-5E08-404B-83D6-8491CB745D2E}" srcOrd="0" destOrd="0" presId="urn:microsoft.com/office/officeart/2005/8/layout/hProcess10"/>
    <dgm:cxn modelId="{2CCD1E5E-4D4C-49CF-B047-4C12C7422878}" type="presOf" srcId="{02470E4D-3B53-4D69-AD82-5855B1F14FE8}" destId="{831D576A-B9F2-4A86-A047-50CF3A439B5B}" srcOrd="0" destOrd="1" presId="urn:microsoft.com/office/officeart/2005/8/layout/hProcess10"/>
    <dgm:cxn modelId="{E581A163-04B8-4E3E-B6CA-FDE588371E4B}" srcId="{2E05DFA7-D9FE-494B-B113-4D635402FF5B}" destId="{8493B54F-8798-4FBF-87C1-9338477BD6DC}" srcOrd="1" destOrd="0" parTransId="{DD8D23D4-7C11-4300-BEFA-B6FA03D773A5}" sibTransId="{ADFD6327-C999-4A9C-A40D-A49E35E7148E}"/>
    <dgm:cxn modelId="{01948669-0806-4B03-B3EF-9933A08C8737}" type="presOf" srcId="{ABDD55AC-06AE-4C8F-8BDD-6D7B6C629A4F}" destId="{84E36908-92C3-4EE7-ABE1-37DCEBBA7D01}" srcOrd="0" destOrd="0" presId="urn:microsoft.com/office/officeart/2005/8/layout/hProcess10"/>
    <dgm:cxn modelId="{341F976D-19BF-4CD7-8290-6FF488CB8163}" type="presOf" srcId="{ABD1F98F-AD24-4CE9-8C8B-DEC2F94177C2}" destId="{B240C6CB-15A3-491A-9E1C-643F0009F1F2}" srcOrd="1" destOrd="0" presId="urn:microsoft.com/office/officeart/2005/8/layout/hProcess10"/>
    <dgm:cxn modelId="{0D479B4D-1320-427B-AAA3-233E6AAEA4BC}" type="presOf" srcId="{8493B54F-8798-4FBF-87C1-9338477BD6DC}" destId="{4B8698A0-9F16-4826-8504-9B7B3191C2E4}" srcOrd="0" destOrd="2" presId="urn:microsoft.com/office/officeart/2005/8/layout/hProcess10"/>
    <dgm:cxn modelId="{31CD444E-F4B6-43CB-AFD3-BA5AE308983D}" type="presOf" srcId="{1E954C62-DB1D-4CB9-AACB-2BEDE36028AD}" destId="{FE35F4CC-B7E8-46F8-A36F-321DF318040A}" srcOrd="0" destOrd="2" presId="urn:microsoft.com/office/officeart/2005/8/layout/hProcess10"/>
    <dgm:cxn modelId="{4F13F550-92FB-4746-9A78-17B8C522347B}" srcId="{5962DCAC-7C75-4630-85C2-6767E28AB9D9}" destId="{AF3BDC4D-417B-46C1-B0D2-CE12912A06D9}" srcOrd="0" destOrd="0" parTransId="{E75E9091-385D-40F5-B951-EF9BFB6942D5}" sibTransId="{A6AD3EB8-56A3-4950-917E-91D074832168}"/>
    <dgm:cxn modelId="{516ED052-72A0-401E-8608-9C7863444DF3}" type="presOf" srcId="{5962DCAC-7C75-4630-85C2-6767E28AB9D9}" destId="{FE35F4CC-B7E8-46F8-A36F-321DF318040A}" srcOrd="0" destOrd="0" presId="urn:microsoft.com/office/officeart/2005/8/layout/hProcess10"/>
    <dgm:cxn modelId="{414B9256-B9D2-4C5A-A055-D344CDEE4D5F}" type="presOf" srcId="{E01E53A0-5ADE-4456-A718-FF21D1E5DF85}" destId="{831D576A-B9F2-4A86-A047-50CF3A439B5B}" srcOrd="0" destOrd="0" presId="urn:microsoft.com/office/officeart/2005/8/layout/hProcess10"/>
    <dgm:cxn modelId="{3A5E7259-F77C-43A8-B967-805E7A958A06}" srcId="{ABDD55AC-06AE-4C8F-8BDD-6D7B6C629A4F}" destId="{E01E53A0-5ADE-4456-A718-FF21D1E5DF85}" srcOrd="2" destOrd="0" parTransId="{9E7DD2FC-0E15-413D-9002-F5FA255136F0}" sibTransId="{068561CB-F939-46F8-BD61-56D16586FF5A}"/>
    <dgm:cxn modelId="{D3579E5A-FEC0-4BDF-9851-18A4F3C5179C}" type="presOf" srcId="{2E05DFA7-D9FE-494B-B113-4D635402FF5B}" destId="{4B8698A0-9F16-4826-8504-9B7B3191C2E4}" srcOrd="0" destOrd="0" presId="urn:microsoft.com/office/officeart/2005/8/layout/hProcess10"/>
    <dgm:cxn modelId="{FEBD037F-6CB6-42D1-A6DE-ADDE092A6FA6}" type="presOf" srcId="{068561CB-F939-46F8-BD61-56D16586FF5A}" destId="{FAC2BF60-D6DF-4FAD-ABAF-E81CB1A3637E}" srcOrd="0" destOrd="0" presId="urn:microsoft.com/office/officeart/2005/8/layout/hProcess10"/>
    <dgm:cxn modelId="{1559B880-F236-43C0-B89A-F60D0A77F9BA}" srcId="{393B0D8C-266A-4D11-B776-670EDBD9B062}" destId="{41B52F4B-C684-435E-99E8-8643537028EB}" srcOrd="0" destOrd="0" parTransId="{1F245919-BC41-4F0B-A421-022638971BFC}" sibTransId="{F90E5360-77EA-45A5-A3C9-B1BAC11AECD0}"/>
    <dgm:cxn modelId="{EDC97191-E968-4800-9AEF-8210ED9EA96A}" type="presOf" srcId="{ABD1F98F-AD24-4CE9-8C8B-DEC2F94177C2}" destId="{23A25C3E-5080-4F76-8E72-FB0E9B13C0F1}" srcOrd="0" destOrd="0" presId="urn:microsoft.com/office/officeart/2005/8/layout/hProcess10"/>
    <dgm:cxn modelId="{4297F296-1A6C-4E3D-A720-B73F71DBC863}" srcId="{E01E53A0-5ADE-4456-A718-FF21D1E5DF85}" destId="{350688D2-4C7E-4E26-B556-0E9F40F81A39}" srcOrd="1" destOrd="0" parTransId="{C9C2BFF4-1D26-4DD3-8AB6-B9059DF31F01}" sibTransId="{2B29E5C2-427A-4E8A-BDA6-B428627CA6CD}"/>
    <dgm:cxn modelId="{FC48F6A7-8C4E-43D3-AFA6-5FCFA6613DD6}" srcId="{ABDD55AC-06AE-4C8F-8BDD-6D7B6C629A4F}" destId="{2E05DFA7-D9FE-494B-B113-4D635402FF5B}" srcOrd="1" destOrd="0" parTransId="{720FA744-34CC-4C1E-88AB-F1EB3CAE8975}" sibTransId="{ABD1F98F-AD24-4CE9-8C8B-DEC2F94177C2}"/>
    <dgm:cxn modelId="{AC0929A9-9D86-446B-8EDB-7210A25C5742}" srcId="{5962DCAC-7C75-4630-85C2-6767E28AB9D9}" destId="{1E954C62-DB1D-4CB9-AACB-2BEDE36028AD}" srcOrd="1" destOrd="0" parTransId="{56DCEB0D-51ED-439A-B2AB-F96C5FE832B4}" sibTransId="{7E178741-6A94-4C9D-AF36-7EF613E67676}"/>
    <dgm:cxn modelId="{1C5F06C1-2304-4FAB-B2AD-A529FBE452D2}" type="presOf" srcId="{97D66F8C-2E9C-44CA-8397-C47ECE06428A}" destId="{4B8698A0-9F16-4826-8504-9B7B3191C2E4}" srcOrd="0" destOrd="1" presId="urn:microsoft.com/office/officeart/2005/8/layout/hProcess10"/>
    <dgm:cxn modelId="{0CEA42C1-B34F-4B00-B0E9-EA9EE758D8F5}" type="presOf" srcId="{068561CB-F939-46F8-BD61-56D16586FF5A}" destId="{6B1DAC2D-150F-4631-B963-3DD9CEE5C824}" srcOrd="1" destOrd="0" presId="urn:microsoft.com/office/officeart/2005/8/layout/hProcess10"/>
    <dgm:cxn modelId="{D36CB6D6-5895-4FC7-BBCC-788BEDB5720B}" srcId="{2E05DFA7-D9FE-494B-B113-4D635402FF5B}" destId="{97D66F8C-2E9C-44CA-8397-C47ECE06428A}" srcOrd="0" destOrd="0" parTransId="{437406F6-13AF-412C-A486-09B6B568D614}" sibTransId="{2CE4DFB0-4E1E-4BC2-9CEF-918E21C2D270}"/>
    <dgm:cxn modelId="{BBE94EE6-878D-4196-BF01-BC68A8D36B88}" type="presOf" srcId="{AF3BDC4D-417B-46C1-B0D2-CE12912A06D9}" destId="{FE35F4CC-B7E8-46F8-A36F-321DF318040A}" srcOrd="0" destOrd="1" presId="urn:microsoft.com/office/officeart/2005/8/layout/hProcess10"/>
    <dgm:cxn modelId="{C05E40E7-F1B7-434E-944C-4154CDA99B10}" srcId="{E01E53A0-5ADE-4456-A718-FF21D1E5DF85}" destId="{927C205B-736B-4843-8173-64E60F64979C}" srcOrd="2" destOrd="0" parTransId="{64199C1F-F857-41B7-872D-BD978B077714}" sibTransId="{D907A4FC-0792-49E8-82BF-B91B4B76CA18}"/>
    <dgm:cxn modelId="{C38079EB-14AC-45A8-877B-970DCA03D770}" type="presOf" srcId="{C87D6392-5373-4DEE-854F-7841A1917903}" destId="{4B8698A0-9F16-4826-8504-9B7B3191C2E4}" srcOrd="0" destOrd="3" presId="urn:microsoft.com/office/officeart/2005/8/layout/hProcess10"/>
    <dgm:cxn modelId="{4C57A7F5-89D1-434A-9038-3FEB52410100}" type="presOf" srcId="{8B6638F4-73BA-4307-8437-498395BFC9F4}" destId="{737E100E-AE38-4536-9343-961FF1FB7D34}" srcOrd="0" destOrd="2" presId="urn:microsoft.com/office/officeart/2005/8/layout/hProcess10"/>
    <dgm:cxn modelId="{9CBD0DFF-B48B-49D8-B585-CDBAA99F7594}" type="presParOf" srcId="{84E36908-92C3-4EE7-ABE1-37DCEBBA7D01}" destId="{67054062-A49C-442C-85D8-696EDFDB4121}" srcOrd="0" destOrd="0" presId="urn:microsoft.com/office/officeart/2005/8/layout/hProcess10"/>
    <dgm:cxn modelId="{4C3D0675-72E0-4CC2-A1CC-D59350CFA22A}" type="presParOf" srcId="{67054062-A49C-442C-85D8-696EDFDB4121}" destId="{73771BBC-ADD1-4AA1-A4A0-A2B4608A54E9}" srcOrd="0" destOrd="0" presId="urn:microsoft.com/office/officeart/2005/8/layout/hProcess10"/>
    <dgm:cxn modelId="{63B74AFD-0022-4F9E-9440-20CA41907440}" type="presParOf" srcId="{67054062-A49C-442C-85D8-696EDFDB4121}" destId="{737E100E-AE38-4536-9343-961FF1FB7D34}" srcOrd="1" destOrd="0" presId="urn:microsoft.com/office/officeart/2005/8/layout/hProcess10"/>
    <dgm:cxn modelId="{86A3E6EA-AFDC-4CEF-81B5-D820DE29E874}" type="presParOf" srcId="{84E36908-92C3-4EE7-ABE1-37DCEBBA7D01}" destId="{BC8172F3-5E08-404B-83D6-8491CB745D2E}" srcOrd="1" destOrd="0" presId="urn:microsoft.com/office/officeart/2005/8/layout/hProcess10"/>
    <dgm:cxn modelId="{EC8CD62F-55A5-4555-ACCC-9805928C7071}" type="presParOf" srcId="{BC8172F3-5E08-404B-83D6-8491CB745D2E}" destId="{7AD00DE7-63E3-4A7F-A95A-F5F20F5B87D8}" srcOrd="0" destOrd="0" presId="urn:microsoft.com/office/officeart/2005/8/layout/hProcess10"/>
    <dgm:cxn modelId="{3060C703-1911-4BF2-911B-E9E023A59A65}" type="presParOf" srcId="{84E36908-92C3-4EE7-ABE1-37DCEBBA7D01}" destId="{72EEB263-764C-4D6D-8D3E-265AEFFF5C6A}" srcOrd="2" destOrd="0" presId="urn:microsoft.com/office/officeart/2005/8/layout/hProcess10"/>
    <dgm:cxn modelId="{3C71B7F6-49F0-4235-89C7-40623ACE71AC}" type="presParOf" srcId="{72EEB263-764C-4D6D-8D3E-265AEFFF5C6A}" destId="{BA8C1487-BE7C-48FD-A57B-ECE397F93EBB}" srcOrd="0" destOrd="0" presId="urn:microsoft.com/office/officeart/2005/8/layout/hProcess10"/>
    <dgm:cxn modelId="{52733D80-A4F0-474F-A168-CB506D43B221}" type="presParOf" srcId="{72EEB263-764C-4D6D-8D3E-265AEFFF5C6A}" destId="{4B8698A0-9F16-4826-8504-9B7B3191C2E4}" srcOrd="1" destOrd="0" presId="urn:microsoft.com/office/officeart/2005/8/layout/hProcess10"/>
    <dgm:cxn modelId="{CB3BB743-E331-47F3-ACB3-8BD8D30F2D7D}" type="presParOf" srcId="{84E36908-92C3-4EE7-ABE1-37DCEBBA7D01}" destId="{23A25C3E-5080-4F76-8E72-FB0E9B13C0F1}" srcOrd="3" destOrd="0" presId="urn:microsoft.com/office/officeart/2005/8/layout/hProcess10"/>
    <dgm:cxn modelId="{952AD796-6242-49C6-A305-8AE2F95AA456}" type="presParOf" srcId="{23A25C3E-5080-4F76-8E72-FB0E9B13C0F1}" destId="{B240C6CB-15A3-491A-9E1C-643F0009F1F2}" srcOrd="0" destOrd="0" presId="urn:microsoft.com/office/officeart/2005/8/layout/hProcess10"/>
    <dgm:cxn modelId="{F7DED27E-C008-41F4-BF55-E09781B12048}" type="presParOf" srcId="{84E36908-92C3-4EE7-ABE1-37DCEBBA7D01}" destId="{3CABBDCF-31A6-4D9D-BCD3-3CA16E81B7F4}" srcOrd="4" destOrd="0" presId="urn:microsoft.com/office/officeart/2005/8/layout/hProcess10"/>
    <dgm:cxn modelId="{C9DEA21F-11FC-4554-868F-22E365CA0AA1}" type="presParOf" srcId="{3CABBDCF-31A6-4D9D-BCD3-3CA16E81B7F4}" destId="{0A93F2F0-A5D5-4125-8F8F-083487A6F392}" srcOrd="0" destOrd="0" presId="urn:microsoft.com/office/officeart/2005/8/layout/hProcess10"/>
    <dgm:cxn modelId="{60B4E6D3-9CB9-4327-9459-C0DED33979E6}" type="presParOf" srcId="{3CABBDCF-31A6-4D9D-BCD3-3CA16E81B7F4}" destId="{831D576A-B9F2-4A86-A047-50CF3A439B5B}" srcOrd="1" destOrd="0" presId="urn:microsoft.com/office/officeart/2005/8/layout/hProcess10"/>
    <dgm:cxn modelId="{3C448ED6-8A7C-4150-9479-B830E6BF47E3}" type="presParOf" srcId="{84E36908-92C3-4EE7-ABE1-37DCEBBA7D01}" destId="{FAC2BF60-D6DF-4FAD-ABAF-E81CB1A3637E}" srcOrd="5" destOrd="0" presId="urn:microsoft.com/office/officeart/2005/8/layout/hProcess10"/>
    <dgm:cxn modelId="{8DA7CB60-2933-44DC-AABE-96E05855B737}" type="presParOf" srcId="{FAC2BF60-D6DF-4FAD-ABAF-E81CB1A3637E}" destId="{6B1DAC2D-150F-4631-B963-3DD9CEE5C824}" srcOrd="0" destOrd="0" presId="urn:microsoft.com/office/officeart/2005/8/layout/hProcess10"/>
    <dgm:cxn modelId="{1EBA159E-67AA-4F4F-B45C-B22D4A97C1AF}" type="presParOf" srcId="{84E36908-92C3-4EE7-ABE1-37DCEBBA7D01}" destId="{8A5927D7-880E-4DC3-8503-A39BC3825EAA}" srcOrd="6" destOrd="0" presId="urn:microsoft.com/office/officeart/2005/8/layout/hProcess10"/>
    <dgm:cxn modelId="{227E4C71-15B1-4ED9-8161-16D86B2C4206}" type="presParOf" srcId="{8A5927D7-880E-4DC3-8503-A39BC3825EAA}" destId="{9042CF58-98EA-4587-A58E-E5D5BE0B8A57}" srcOrd="0" destOrd="0" presId="urn:microsoft.com/office/officeart/2005/8/layout/hProcess10"/>
    <dgm:cxn modelId="{17C2A815-DEA0-43DB-8D45-586E09226318}" type="presParOf" srcId="{8A5927D7-880E-4DC3-8503-A39BC3825EAA}" destId="{FE35F4CC-B7E8-46F8-A36F-321DF318040A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EACDF0-3628-45C1-8B3C-D687905AD5D6}">
      <dsp:nvSpPr>
        <dsp:cNvPr id="0" name=""/>
        <dsp:cNvSpPr/>
      </dsp:nvSpPr>
      <dsp:spPr>
        <a:xfrm>
          <a:off x="0" y="346094"/>
          <a:ext cx="10515600" cy="19581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D354F-F99E-4E2F-8B95-A95A55E0F1A1}">
      <dsp:nvSpPr>
        <dsp:cNvPr id="0" name=""/>
        <dsp:cNvSpPr/>
      </dsp:nvSpPr>
      <dsp:spPr>
        <a:xfrm>
          <a:off x="31836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F7F8D-48C1-4314-BF66-3F20969A1D22}">
      <dsp:nvSpPr>
        <dsp:cNvPr id="0" name=""/>
        <dsp:cNvSpPr/>
      </dsp:nvSpPr>
      <dsp:spPr>
        <a:xfrm rot="10800000">
          <a:off x="31836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Monday AM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Properties of blockchains, their security and vulnerabilities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Introduction to the course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Blockchain and Bitcoin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Immutability, transparency and trust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200" kern="1200" dirty="0"/>
            <a:t>Consensus and validation</a:t>
          </a:r>
        </a:p>
      </dsp:txBody>
      <dsp:txXfrm rot="10800000">
        <a:off x="389016" y="1958102"/>
        <a:ext cx="2156106" cy="2322582"/>
      </dsp:txXfrm>
    </dsp:sp>
    <dsp:sp modelId="{4ED11B5B-A476-4229-8312-439C871367E6}">
      <dsp:nvSpPr>
        <dsp:cNvPr id="0" name=""/>
        <dsp:cNvSpPr/>
      </dsp:nvSpPr>
      <dsp:spPr>
        <a:xfrm>
          <a:off x="2845517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3F227C-EFA7-4F76-8C69-9A69A14B6D40}">
      <dsp:nvSpPr>
        <dsp:cNvPr id="0" name=""/>
        <dsp:cNvSpPr/>
      </dsp:nvSpPr>
      <dsp:spPr>
        <a:xfrm rot="10800000">
          <a:off x="2845517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Monday PM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Crypto Assets – what they are and how they are protected</a:t>
          </a:r>
          <a:endParaRPr lang="en-GB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Types of crypto asset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Securing crypto assets in Wallets and Exchanges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Risks and best practice</a:t>
          </a:r>
        </a:p>
      </dsp:txBody>
      <dsp:txXfrm rot="10800000">
        <a:off x="2916170" y="1958102"/>
        <a:ext cx="2156106" cy="2322582"/>
      </dsp:txXfrm>
    </dsp:sp>
    <dsp:sp modelId="{5AC98A1E-5182-4C41-9360-B7FD47914CE7}">
      <dsp:nvSpPr>
        <dsp:cNvPr id="0" name=""/>
        <dsp:cNvSpPr/>
      </dsp:nvSpPr>
      <dsp:spPr>
        <a:xfrm>
          <a:off x="5372670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6B4AD-DFB3-4B6B-A798-B900876F855B}">
      <dsp:nvSpPr>
        <dsp:cNvPr id="0" name=""/>
        <dsp:cNvSpPr/>
      </dsp:nvSpPr>
      <dsp:spPr>
        <a:xfrm rot="10800000">
          <a:off x="5372670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Wednesday AM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Vulnerabilities: Smart Contracts and Public v Private chains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What is a Smart Contract?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The importance of auditing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Vulnerabilities and classic smart contract exploits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The Blockchain Trilemma and CAP Theorem</a:t>
          </a:r>
        </a:p>
      </dsp:txBody>
      <dsp:txXfrm rot="10800000">
        <a:off x="5443323" y="1958102"/>
        <a:ext cx="2156106" cy="2322582"/>
      </dsp:txXfrm>
    </dsp:sp>
    <dsp:sp modelId="{01A40823-3ED6-4F1F-B65A-98FBC7D8C844}">
      <dsp:nvSpPr>
        <dsp:cNvPr id="0" name=""/>
        <dsp:cNvSpPr/>
      </dsp:nvSpPr>
      <dsp:spPr>
        <a:xfrm>
          <a:off x="789982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77E758-A98F-4CED-A2AA-81D6E7BA25A1}">
      <dsp:nvSpPr>
        <dsp:cNvPr id="0" name=""/>
        <dsp:cNvSpPr/>
      </dsp:nvSpPr>
      <dsp:spPr>
        <a:xfrm rot="10800000">
          <a:off x="789982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Wednesday PM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Global regulation and adoption of new business models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User protection and regulation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Sustainability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Blockchain as a transformative technology</a:t>
          </a:r>
        </a:p>
      </dsp:txBody>
      <dsp:txXfrm rot="10800000">
        <a:off x="7970476" y="1958102"/>
        <a:ext cx="2156106" cy="23225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D38F1-72AD-4001-953C-3816D6505568}">
      <dsp:nvSpPr>
        <dsp:cNvPr id="0" name=""/>
        <dsp:cNvSpPr/>
      </dsp:nvSpPr>
      <dsp:spPr>
        <a:xfrm>
          <a:off x="777239" y="0"/>
          <a:ext cx="8808720" cy="342423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75B78C-4148-4943-8575-C18CFA04B639}">
      <dsp:nvSpPr>
        <dsp:cNvPr id="0" name=""/>
        <dsp:cNvSpPr/>
      </dsp:nvSpPr>
      <dsp:spPr>
        <a:xfrm>
          <a:off x="5012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2009: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Bitcoin</a:t>
          </a:r>
        </a:p>
      </dsp:txBody>
      <dsp:txXfrm>
        <a:off x="71875" y="1094134"/>
        <a:ext cx="1510840" cy="1235968"/>
      </dsp:txXfrm>
    </dsp:sp>
    <dsp:sp modelId="{A629E5F1-7153-454B-9E63-2CAA833CD454}">
      <dsp:nvSpPr>
        <dsp:cNvPr id="0" name=""/>
        <dsp:cNvSpPr/>
      </dsp:nvSpPr>
      <dsp:spPr>
        <a:xfrm>
          <a:off x="1746734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2011: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Litecoin &amp; </a:t>
          </a:r>
          <a:r>
            <a:rPr lang="en-GB" sz="1400" kern="1200" dirty="0" err="1"/>
            <a:t>Namecoin</a:t>
          </a:r>
          <a:endParaRPr lang="en-GB" sz="1400" kern="1200" dirty="0"/>
        </a:p>
      </dsp:txBody>
      <dsp:txXfrm>
        <a:off x="1813597" y="1094134"/>
        <a:ext cx="1510840" cy="1235968"/>
      </dsp:txXfrm>
    </dsp:sp>
    <dsp:sp modelId="{7ED4B747-9CC0-44F5-B1A2-6CAAF344CC30}">
      <dsp:nvSpPr>
        <dsp:cNvPr id="0" name=""/>
        <dsp:cNvSpPr/>
      </dsp:nvSpPr>
      <dsp:spPr>
        <a:xfrm>
          <a:off x="3488455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2013: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Dogecoin &amp; Ripple</a:t>
          </a:r>
        </a:p>
      </dsp:txBody>
      <dsp:txXfrm>
        <a:off x="3555318" y="1094134"/>
        <a:ext cx="1510840" cy="1235968"/>
      </dsp:txXfrm>
    </dsp:sp>
    <dsp:sp modelId="{40BB0EA0-D8C1-41C8-A8EE-CAD265FB6856}">
      <dsp:nvSpPr>
        <dsp:cNvPr id="0" name=""/>
        <dsp:cNvSpPr/>
      </dsp:nvSpPr>
      <dsp:spPr>
        <a:xfrm>
          <a:off x="5230177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2014: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Dash, Monero, Stellar</a:t>
          </a:r>
        </a:p>
      </dsp:txBody>
      <dsp:txXfrm>
        <a:off x="5297040" y="1094134"/>
        <a:ext cx="1510840" cy="1235968"/>
      </dsp:txXfrm>
    </dsp:sp>
    <dsp:sp modelId="{C09BF00E-59DF-4AA5-B84A-44BCC8FC3FC3}">
      <dsp:nvSpPr>
        <dsp:cNvPr id="0" name=""/>
        <dsp:cNvSpPr/>
      </dsp:nvSpPr>
      <dsp:spPr>
        <a:xfrm>
          <a:off x="6971899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2015: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Ethereum, Tether</a:t>
          </a:r>
        </a:p>
      </dsp:txBody>
      <dsp:txXfrm>
        <a:off x="7038762" y="1094134"/>
        <a:ext cx="1510840" cy="1235968"/>
      </dsp:txXfrm>
    </dsp:sp>
    <dsp:sp modelId="{EF01FFA4-9361-4756-B918-59EF90A994C5}">
      <dsp:nvSpPr>
        <dsp:cNvPr id="0" name=""/>
        <dsp:cNvSpPr/>
      </dsp:nvSpPr>
      <dsp:spPr>
        <a:xfrm>
          <a:off x="8713620" y="1027271"/>
          <a:ext cx="1644566" cy="1369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2017: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/>
            <a:t>Bicoin</a:t>
          </a:r>
          <a:r>
            <a:rPr lang="en-GB" sz="1400" kern="1200" dirty="0"/>
            <a:t> forks and ERC20 tokens. </a:t>
          </a:r>
          <a:r>
            <a:rPr lang="en-GB" sz="1400" kern="1200" dirty="0" err="1"/>
            <a:t>Cardano</a:t>
          </a:r>
          <a:r>
            <a:rPr lang="en-GB" sz="1400" kern="1200" dirty="0"/>
            <a:t> and TRON</a:t>
          </a:r>
        </a:p>
      </dsp:txBody>
      <dsp:txXfrm>
        <a:off x="8780483" y="1094134"/>
        <a:ext cx="1510840" cy="12359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79949-4416-4751-B727-31B4AD810AD8}">
      <dsp:nvSpPr>
        <dsp:cNvPr id="0" name=""/>
        <dsp:cNvSpPr/>
      </dsp:nvSpPr>
      <dsp:spPr>
        <a:xfrm>
          <a:off x="4851752" y="1108712"/>
          <a:ext cx="232311" cy="1017743"/>
        </a:xfrm>
        <a:custGeom>
          <a:avLst/>
          <a:gdLst/>
          <a:ahLst/>
          <a:cxnLst/>
          <a:rect l="0" t="0" r="0" b="0"/>
          <a:pathLst>
            <a:path>
              <a:moveTo>
                <a:pt x="232311" y="0"/>
              </a:moveTo>
              <a:lnTo>
                <a:pt x="232311" y="1017743"/>
              </a:lnTo>
              <a:lnTo>
                <a:pt x="0" y="1017743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97413D-2405-4E0B-82B6-28F9C7568A45}">
      <dsp:nvSpPr>
        <dsp:cNvPr id="0" name=""/>
        <dsp:cNvSpPr/>
      </dsp:nvSpPr>
      <dsp:spPr>
        <a:xfrm>
          <a:off x="5084063" y="1108712"/>
          <a:ext cx="2677108" cy="20354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3176"/>
              </a:lnTo>
              <a:lnTo>
                <a:pt x="2677108" y="1803176"/>
              </a:lnTo>
              <a:lnTo>
                <a:pt x="2677108" y="2035487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FF4AC6-DACE-4499-99D3-DFD0E993044C}">
      <dsp:nvSpPr>
        <dsp:cNvPr id="0" name=""/>
        <dsp:cNvSpPr/>
      </dsp:nvSpPr>
      <dsp:spPr>
        <a:xfrm>
          <a:off x="5038343" y="1108712"/>
          <a:ext cx="91440" cy="20354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035487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FE9F3B-DF08-4BBD-9D30-A599D85435C9}">
      <dsp:nvSpPr>
        <dsp:cNvPr id="0" name=""/>
        <dsp:cNvSpPr/>
      </dsp:nvSpPr>
      <dsp:spPr>
        <a:xfrm>
          <a:off x="2406955" y="1108712"/>
          <a:ext cx="2677108" cy="2035487"/>
        </a:xfrm>
        <a:custGeom>
          <a:avLst/>
          <a:gdLst/>
          <a:ahLst/>
          <a:cxnLst/>
          <a:rect l="0" t="0" r="0" b="0"/>
          <a:pathLst>
            <a:path>
              <a:moveTo>
                <a:pt x="2677108" y="0"/>
              </a:moveTo>
              <a:lnTo>
                <a:pt x="2677108" y="1803176"/>
              </a:lnTo>
              <a:lnTo>
                <a:pt x="0" y="1803176"/>
              </a:lnTo>
              <a:lnTo>
                <a:pt x="0" y="2035487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6F5C8-3B97-41C8-9618-70513ED6440A}">
      <dsp:nvSpPr>
        <dsp:cNvPr id="0" name=""/>
        <dsp:cNvSpPr/>
      </dsp:nvSpPr>
      <dsp:spPr>
        <a:xfrm>
          <a:off x="3977820" y="2469"/>
          <a:ext cx="2212486" cy="1106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Crypto assets - tokens on a blockchain</a:t>
          </a:r>
        </a:p>
      </dsp:txBody>
      <dsp:txXfrm>
        <a:off x="3977820" y="2469"/>
        <a:ext cx="2212486" cy="1106243"/>
      </dsp:txXfrm>
    </dsp:sp>
    <dsp:sp modelId="{F9E6A863-99C1-4277-86B5-D5B3B75F1941}">
      <dsp:nvSpPr>
        <dsp:cNvPr id="0" name=""/>
        <dsp:cNvSpPr/>
      </dsp:nvSpPr>
      <dsp:spPr>
        <a:xfrm>
          <a:off x="1300712" y="3144199"/>
          <a:ext cx="2212486" cy="1106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Cryptocurrencies</a:t>
          </a:r>
        </a:p>
      </dsp:txBody>
      <dsp:txXfrm>
        <a:off x="1300712" y="3144199"/>
        <a:ext cx="2212486" cy="1106243"/>
      </dsp:txXfrm>
    </dsp:sp>
    <dsp:sp modelId="{2E223B26-311F-48DD-88C0-26D07E877E00}">
      <dsp:nvSpPr>
        <dsp:cNvPr id="0" name=""/>
        <dsp:cNvSpPr/>
      </dsp:nvSpPr>
      <dsp:spPr>
        <a:xfrm>
          <a:off x="3977820" y="3144199"/>
          <a:ext cx="2212486" cy="1106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Stablecoins</a:t>
          </a:r>
        </a:p>
      </dsp:txBody>
      <dsp:txXfrm>
        <a:off x="3977820" y="3144199"/>
        <a:ext cx="2212486" cy="1106243"/>
      </dsp:txXfrm>
    </dsp:sp>
    <dsp:sp modelId="{CD353733-C5B0-4D84-AB99-C5BCFB5E9EF7}">
      <dsp:nvSpPr>
        <dsp:cNvPr id="0" name=""/>
        <dsp:cNvSpPr/>
      </dsp:nvSpPr>
      <dsp:spPr>
        <a:xfrm>
          <a:off x="6654929" y="3144199"/>
          <a:ext cx="2212486" cy="1106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/>
            <a:t>Non-Fungible Tokens</a:t>
          </a:r>
        </a:p>
      </dsp:txBody>
      <dsp:txXfrm>
        <a:off x="6654929" y="3144199"/>
        <a:ext cx="2212486" cy="1106243"/>
      </dsp:txXfrm>
    </dsp:sp>
    <dsp:sp modelId="{EB99FCAE-D1DA-4FB7-A247-2F006DC816C2}">
      <dsp:nvSpPr>
        <dsp:cNvPr id="0" name=""/>
        <dsp:cNvSpPr/>
      </dsp:nvSpPr>
      <dsp:spPr>
        <a:xfrm>
          <a:off x="2639266" y="1573334"/>
          <a:ext cx="2212486" cy="110624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200" kern="1200" dirty="0"/>
            <a:t>Central Bank Digital Currencies (CBDC)</a:t>
          </a:r>
        </a:p>
      </dsp:txBody>
      <dsp:txXfrm>
        <a:off x="2639266" y="1573334"/>
        <a:ext cx="2212486" cy="11062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771BBC-ADD1-4AA1-A4A0-A2B4608A54E9}">
      <dsp:nvSpPr>
        <dsp:cNvPr id="0" name=""/>
        <dsp:cNvSpPr/>
      </dsp:nvSpPr>
      <dsp:spPr>
        <a:xfrm>
          <a:off x="0" y="131624"/>
          <a:ext cx="1849529" cy="184952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7E100E-AE38-4536-9343-961FF1FB7D34}">
      <dsp:nvSpPr>
        <dsp:cNvPr id="0" name=""/>
        <dsp:cNvSpPr/>
      </dsp:nvSpPr>
      <dsp:spPr>
        <a:xfrm>
          <a:off x="302506" y="1599392"/>
          <a:ext cx="1849529" cy="1849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Nov 2015</a:t>
          </a:r>
          <a:br>
            <a:rPr lang="en-GB" sz="1600" kern="1200" dirty="0"/>
          </a:br>
          <a:r>
            <a:rPr lang="en-GB" sz="1600" kern="1200" dirty="0" err="1"/>
            <a:t>MistCoin</a:t>
          </a:r>
          <a:endParaRPr lang="en-GB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Possibly the first token on Ethereum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Creator defined the ERC 20 fungible token standard</a:t>
          </a:r>
        </a:p>
      </dsp:txBody>
      <dsp:txXfrm>
        <a:off x="356677" y="1653563"/>
        <a:ext cx="1741187" cy="1741187"/>
      </dsp:txXfrm>
    </dsp:sp>
    <dsp:sp modelId="{BC8172F3-5E08-404B-83D6-8491CB745D2E}">
      <dsp:nvSpPr>
        <dsp:cNvPr id="0" name=""/>
        <dsp:cNvSpPr/>
      </dsp:nvSpPr>
      <dsp:spPr>
        <a:xfrm>
          <a:off x="2205787" y="834180"/>
          <a:ext cx="356258" cy="444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>
        <a:off x="2205787" y="923063"/>
        <a:ext cx="249381" cy="266650"/>
      </dsp:txXfrm>
    </dsp:sp>
    <dsp:sp modelId="{BA8C1487-BE7C-48FD-A57B-ECE397F93EBB}">
      <dsp:nvSpPr>
        <dsp:cNvPr id="0" name=""/>
        <dsp:cNvSpPr/>
      </dsp:nvSpPr>
      <dsp:spPr>
        <a:xfrm>
          <a:off x="2867411" y="131624"/>
          <a:ext cx="1849529" cy="184952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698A0-9F16-4826-8504-9B7B3191C2E4}">
      <dsp:nvSpPr>
        <dsp:cNvPr id="0" name=""/>
        <dsp:cNvSpPr/>
      </dsp:nvSpPr>
      <dsp:spPr>
        <a:xfrm>
          <a:off x="3169921" y="1599392"/>
          <a:ext cx="1849529" cy="1849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Jun 2017</a:t>
          </a:r>
          <a:br>
            <a:rPr lang="en-GB" sz="1600" kern="1200" dirty="0"/>
          </a:br>
          <a:r>
            <a:rPr lang="en-GB" sz="1600" kern="1200" dirty="0" err="1"/>
            <a:t>Cryptopunks</a:t>
          </a:r>
          <a:endParaRPr lang="en-GB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10,000 modified </a:t>
          </a:r>
          <a:br>
            <a:rPr lang="en-GB" sz="1200" kern="1200" dirty="0"/>
          </a:br>
          <a:r>
            <a:rPr lang="en-GB" sz="1200" kern="1200" dirty="0"/>
            <a:t>ERC 20 tokens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Each one is unique – i.e. non-fungible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The Quantum experiment at scale</a:t>
          </a:r>
        </a:p>
      </dsp:txBody>
      <dsp:txXfrm>
        <a:off x="3224092" y="1653563"/>
        <a:ext cx="1741187" cy="1741187"/>
      </dsp:txXfrm>
    </dsp:sp>
    <dsp:sp modelId="{23A25C3E-5080-4F76-8E72-FB0E9B13C0F1}">
      <dsp:nvSpPr>
        <dsp:cNvPr id="0" name=""/>
        <dsp:cNvSpPr/>
      </dsp:nvSpPr>
      <dsp:spPr>
        <a:xfrm>
          <a:off x="5073200" y="834180"/>
          <a:ext cx="356260" cy="444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>
        <a:off x="5073200" y="923063"/>
        <a:ext cx="249382" cy="266650"/>
      </dsp:txXfrm>
    </dsp:sp>
    <dsp:sp modelId="{0A93F2F0-A5D5-4125-8F8F-083487A6F392}">
      <dsp:nvSpPr>
        <dsp:cNvPr id="0" name=""/>
        <dsp:cNvSpPr/>
      </dsp:nvSpPr>
      <dsp:spPr>
        <a:xfrm>
          <a:off x="5734826" y="131624"/>
          <a:ext cx="1849529" cy="184952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1D576A-B9F2-4A86-A047-50CF3A439B5B}">
      <dsp:nvSpPr>
        <dsp:cNvPr id="0" name=""/>
        <dsp:cNvSpPr/>
      </dsp:nvSpPr>
      <dsp:spPr>
        <a:xfrm>
          <a:off x="6037337" y="1599392"/>
          <a:ext cx="1849529" cy="1849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Dec 2017</a:t>
          </a:r>
          <a:br>
            <a:rPr lang="en-GB" sz="1600" kern="1200" dirty="0"/>
          </a:br>
          <a:r>
            <a:rPr lang="en-GB" sz="1600" kern="1200" dirty="0" err="1"/>
            <a:t>Cryptokitties</a:t>
          </a:r>
          <a:endParaRPr lang="en-GB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ERC 721 token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Defined the standard for NFTs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Nifty License for rights of ownership</a:t>
          </a:r>
        </a:p>
      </dsp:txBody>
      <dsp:txXfrm>
        <a:off x="6091508" y="1653563"/>
        <a:ext cx="1741187" cy="1741187"/>
      </dsp:txXfrm>
    </dsp:sp>
    <dsp:sp modelId="{FAC2BF60-D6DF-4FAD-ABAF-E81CB1A3637E}">
      <dsp:nvSpPr>
        <dsp:cNvPr id="0" name=""/>
        <dsp:cNvSpPr/>
      </dsp:nvSpPr>
      <dsp:spPr>
        <a:xfrm>
          <a:off x="7940616" y="834180"/>
          <a:ext cx="356260" cy="4444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300" kern="1200"/>
        </a:p>
      </dsp:txBody>
      <dsp:txXfrm>
        <a:off x="7940616" y="923063"/>
        <a:ext cx="249382" cy="266650"/>
      </dsp:txXfrm>
    </dsp:sp>
    <dsp:sp modelId="{9042CF58-98EA-4587-A58E-E5D5BE0B8A57}">
      <dsp:nvSpPr>
        <dsp:cNvPr id="0" name=""/>
        <dsp:cNvSpPr/>
      </dsp:nvSpPr>
      <dsp:spPr>
        <a:xfrm>
          <a:off x="8602242" y="131624"/>
          <a:ext cx="1849529" cy="184952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5F4CC-B7E8-46F8-A36F-321DF318040A}">
      <dsp:nvSpPr>
        <dsp:cNvPr id="0" name=""/>
        <dsp:cNvSpPr/>
      </dsp:nvSpPr>
      <dsp:spPr>
        <a:xfrm>
          <a:off x="8904752" y="1599392"/>
          <a:ext cx="1849529" cy="18495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Jun 2019</a:t>
          </a:r>
          <a:br>
            <a:rPr lang="en-GB" sz="1600" kern="1200" dirty="0"/>
          </a:br>
          <a:r>
            <a:rPr lang="en-GB" sz="1600" kern="1200" dirty="0" err="1"/>
            <a:t>Enjin</a:t>
          </a:r>
          <a:r>
            <a:rPr lang="en-GB" sz="1600" kern="1200" dirty="0"/>
            <a:t> Multi-tokens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ERC 1155 semi-fungible token standard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200" kern="1200" dirty="0"/>
            <a:t>Flexibility for game items</a:t>
          </a:r>
        </a:p>
      </dsp:txBody>
      <dsp:txXfrm>
        <a:off x="8958923" y="1653563"/>
        <a:ext cx="1741187" cy="17411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F1019-481B-4995-ACC8-457FD39998A9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FB7D3-F5A8-4D26-A421-B59F85EB7B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98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AEC7D-566C-9D05-EF9E-6F25953A0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B5D19-AF1C-7C0D-6460-228E785F3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DCD70-8397-4E65-C4F2-1CC13EAC5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CLIENT OR EVENT 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4DEED-B195-3AB7-9F87-15EF72DC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10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13A8-A6EA-A0B1-1A62-EC4F9FFA3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9B74C8-45CA-86A4-505B-D8B7CBAB1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5A7D9-41D4-F78E-D16A-2688DF630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F6DB5-FED4-E984-7346-29C9B33D3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986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A4A339-9CD6-1BBA-3022-B9552B02B0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9EBD2-2BE1-E14D-065A-983D56A363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97F9C-C46F-3875-605B-7C4E850F7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B6B8F-7F77-17ED-6009-71BF24EA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1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9625AC5-9057-5DF4-3D6F-642B89D7A03A}"/>
              </a:ext>
            </a:extLst>
          </p:cNvPr>
          <p:cNvGrpSpPr/>
          <p:nvPr userDrawn="1"/>
        </p:nvGrpSpPr>
        <p:grpSpPr>
          <a:xfrm>
            <a:off x="252116" y="1197032"/>
            <a:ext cx="11517695" cy="4463935"/>
            <a:chOff x="354752" y="1436006"/>
            <a:chExt cx="11517694" cy="4235370"/>
          </a:xfrm>
        </p:grpSpPr>
        <p:pic>
          <p:nvPicPr>
            <p:cNvPr id="5" name="Content Placeholder 4" descr="A cover of a book&#10;&#10;Description automatically generated">
              <a:extLst>
                <a:ext uri="{FF2B5EF4-FFF2-40B4-BE49-F238E27FC236}">
                  <a16:creationId xmlns:a16="http://schemas.microsoft.com/office/drawing/2014/main" id="{8C34216B-8EA4-F0A5-5968-32ACDA7C40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359" y="1436006"/>
              <a:ext cx="2823579" cy="4235370"/>
            </a:xfrm>
            <a:prstGeom prst="rect">
              <a:avLst/>
            </a:prstGeom>
          </p:spPr>
        </p:pic>
        <p:pic>
          <p:nvPicPr>
            <p:cNvPr id="6" name="Picture 5" descr="A book cover with text and a circle of light&#10;&#10;Description automatically generated">
              <a:extLst>
                <a:ext uri="{FF2B5EF4-FFF2-40B4-BE49-F238E27FC236}">
                  <a16:creationId xmlns:a16="http://schemas.microsoft.com/office/drawing/2014/main" id="{9B623318-E692-FD63-D8A2-07A952641B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752" y="1436006"/>
              <a:ext cx="2760780" cy="4235370"/>
            </a:xfrm>
            <a:prstGeom prst="rect">
              <a:avLst/>
            </a:prstGeom>
          </p:spPr>
        </p:pic>
        <p:pic>
          <p:nvPicPr>
            <p:cNvPr id="7" name="Picture 6" descr="A book cover with a large explosion&#10;&#10;Description automatically generated">
              <a:extLst>
                <a:ext uri="{FF2B5EF4-FFF2-40B4-BE49-F238E27FC236}">
                  <a16:creationId xmlns:a16="http://schemas.microsoft.com/office/drawing/2014/main" id="{18D7A9A3-B357-C48D-7494-C53CCAA23E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2765" y="1436006"/>
              <a:ext cx="2647106" cy="4235370"/>
            </a:xfrm>
            <a:prstGeom prst="rect">
              <a:avLst/>
            </a:prstGeom>
          </p:spPr>
        </p:pic>
        <p:pic>
          <p:nvPicPr>
            <p:cNvPr id="8" name="Picture 7" descr="A person in a hood on a book cover&#10;&#10;Description automatically generated">
              <a:extLst>
                <a:ext uri="{FF2B5EF4-FFF2-40B4-BE49-F238E27FC236}">
                  <a16:creationId xmlns:a16="http://schemas.microsoft.com/office/drawing/2014/main" id="{7CA5C19D-C6D8-74F2-4E32-75A5FC63AF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1698" y="1436006"/>
              <a:ext cx="2740748" cy="423537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3772746-48A6-1C25-5977-87D782D1F9B5}"/>
              </a:ext>
            </a:extLst>
          </p:cNvPr>
          <p:cNvSpPr txBox="1"/>
          <p:nvPr userDrawn="1"/>
        </p:nvSpPr>
        <p:spPr>
          <a:xfrm>
            <a:off x="746392" y="314864"/>
            <a:ext cx="11517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Available on Amazon or direct from the author</a:t>
            </a:r>
          </a:p>
        </p:txBody>
      </p:sp>
      <p:pic>
        <p:nvPicPr>
          <p:cNvPr id="14" name="Picture 13" descr="A qr code with white squares&#10;&#10;Description automatically generated">
            <a:extLst>
              <a:ext uri="{FF2B5EF4-FFF2-40B4-BE49-F238E27FC236}">
                <a16:creationId xmlns:a16="http://schemas.microsoft.com/office/drawing/2014/main" id="{62A8AF57-C904-61E9-FEE6-E3DC095C96C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046" y="5660967"/>
            <a:ext cx="1289784" cy="12897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EBAB2C-186E-6DA6-BAC5-9622E6698888}"/>
              </a:ext>
            </a:extLst>
          </p:cNvPr>
          <p:cNvSpPr txBox="1"/>
          <p:nvPr userDrawn="1"/>
        </p:nvSpPr>
        <p:spPr>
          <a:xfrm>
            <a:off x="8061281" y="6121193"/>
            <a:ext cx="1435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Find me 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3C7FFF9-8878-AFF5-80E9-4F9BDA5460E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6260" y="6029849"/>
            <a:ext cx="2261237" cy="55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20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5865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897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777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A954E-3BA7-8EB5-9570-F0BCD92A3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32CC5-6D92-063F-3625-7FF8BD88F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7F783-6354-C275-888C-E84B66604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5220-1B79-8A37-1538-C47760501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47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C63EF-8E61-E842-FAF2-6692E871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8653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61411-E55E-9AC4-50F8-AEEAB5F48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4913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F426F-F643-3952-0870-2687F45D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6144A-FA4F-2C07-D5A1-EF87F3D27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75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9169-3E5C-80B6-026B-F5FA654A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4614F-303D-7047-A871-8B55EB6E5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AD0776-8BDC-C3B5-0FC2-BE0B00E0D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B1234D-04CF-E9AA-A969-42CE6000E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B23D9C-9908-A091-0379-6B5780C14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77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EFB21-A23E-6923-9726-E61604291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CDB0D-2967-7690-E9FC-053EC6503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24959"/>
            <a:ext cx="5157787" cy="496772"/>
          </a:xfrm>
          <a:prstGeom prst="rect">
            <a:avLst/>
          </a:prstGeom>
          <a:solidFill>
            <a:srgbClr val="672D91">
              <a:alpha val="40000"/>
            </a:srgbClr>
          </a:solidFill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D141D-89F4-C96F-7B9E-1FD10EA5B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ln>
            <a:solidFill>
              <a:srgbClr val="672D91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8C940-B8F0-81F0-F455-BC2670689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24958"/>
            <a:ext cx="5183188" cy="496773"/>
          </a:xfrm>
          <a:prstGeom prst="rect">
            <a:avLst/>
          </a:prstGeom>
          <a:solidFill>
            <a:srgbClr val="672D91">
              <a:alpha val="40000"/>
            </a:srgbClr>
          </a:solidFill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A61C3C-D2BF-7D4A-B418-389EF48808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ln>
            <a:solidFill>
              <a:srgbClr val="672D91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FA59D4-EFF2-6DF3-196A-B3897B046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0C4AD-7737-5A04-20C0-DE8427A50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061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D4360-1770-E2F8-5005-79DB1D668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E80DE-B22B-ED87-95D3-5926479F4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1E31F-AA96-946B-D9F5-54235BF8C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61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961B5F-C961-905B-95B7-D8B4B587B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7E148-9DB4-EE29-7463-A32A3CEA1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4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E7815-FC7E-5CF3-A2BF-FD25A70AC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57B8A-441D-7B44-8DD3-704A3BBF9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78D084-184F-449C-6521-7FD7B57C3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6837D-BA0A-B868-583A-205EF7B572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C839D8-3930-42EC-95A7-8F66B05C1E3F}" type="datetimeFigureOut">
              <a:rPr lang="en-GB" smtClean="0"/>
              <a:t>20/03/2026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2EE7D6-B9F6-67DA-9222-A942A4C5E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7988A-8EAA-F76E-73E4-19C14B4DD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66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1A8B-9E4A-9A04-8CF3-44A0DFD11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33EAD-6AAF-1146-7927-4EAAE7BB42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5CC904-C23A-0087-3584-70755C792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18D11-8422-AE78-A723-D44B79E29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900027-B3B1-7D9D-5F4B-62ECAEF78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273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chemeClr val="tx1">
                <a:alpha val="5000"/>
              </a:schemeClr>
            </a:gs>
            <a:gs pos="34000">
              <a:schemeClr val="tx1">
                <a:alpha val="25000"/>
              </a:schemeClr>
            </a:gs>
            <a:gs pos="12000">
              <a:schemeClr val="tx1">
                <a:alpha val="40000"/>
              </a:schemeClr>
            </a:gs>
            <a:gs pos="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421C08-7D66-1F3A-E286-B9CCA96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61DBD-3B75-8CBD-B407-B8A3AA99C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2" name="Picture 1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F72D94F-53B9-9CCC-FB55-1E2D8E5BA82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7" y="5919792"/>
            <a:ext cx="2984280" cy="87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0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9" r:id="rId12"/>
    <p:sldLayoutId id="2147483710" r:id="rId13"/>
    <p:sldLayoutId id="2147483711" r:id="rId14"/>
    <p:sldLayoutId id="2147483712" r:id="rId15"/>
    <p:sldLayoutId id="214748371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ucida Sans Unicode" panose="020B0602030504020204" pitchFamily="34" charset="0"/>
          <a:ea typeface="+mj-ea"/>
          <a:cs typeface="Lucida Sans Unicode" panose="020B0602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indesk.com/fr/learn/the-fall-of-terra-a-timeline-of-the-meteoric-rise-and-crash-of-ust-and-luna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atlanticcouncil.org/cbdctracker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s02web.zoom.us/j/84267135686?pwd=XqGaaaWFTRiJNkb9yaQ8TbgaOhJlJU.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hyperlink" Target="https://ethereum.org/en/developers/docs/standards/tokens/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minuteluxe.com/sothebys-personnage-numerique-nft-vendu-11-millions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intribune.com/mark-cuban-victime-dun-piratage-crypto-de-pres-de-900-000/" TargetMode="External"/><Relationship Id="rId2" Type="http://schemas.openxmlformats.org/officeDocument/2006/relationships/hyperlink" Target="https://www.crypto-france.com/sim-hijacking-poursuite-at-t-vol-crypto-monnaies/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diagramData" Target="../diagrams/data2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11" Type="http://schemas.openxmlformats.org/officeDocument/2006/relationships/image" Target="../media/image16.png"/><Relationship Id="rId5" Type="http://schemas.openxmlformats.org/officeDocument/2006/relationships/diagramColors" Target="../diagrams/colors2.xml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hnologyreview.com/2019/02/21/1299/mt-gox-was-riddled-with-price-manipulation-data-mining-reveals/" TargetMode="Externa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fr.cointelegraph.com/news/bybit-exchange-hacked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ACE19E-7F41-29EB-B47A-1A9DA36C5E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Blockchain and </a:t>
            </a:r>
            <a:r>
              <a:rPr lang="en-GB" dirty="0" err="1"/>
              <a:t>Cryptoasset</a:t>
            </a:r>
            <a:r>
              <a:rPr lang="en-GB" dirty="0"/>
              <a:t> Security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33B6215-98C1-4100-5C7E-1747C9AE57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Session 2 – Monday 23</a:t>
            </a:r>
            <a:r>
              <a:rPr lang="en-GB" baseline="30000" dirty="0"/>
              <a:t>rd</a:t>
            </a:r>
            <a:r>
              <a:rPr lang="en-GB" dirty="0"/>
              <a:t> March 2026</a:t>
            </a:r>
          </a:p>
          <a:p>
            <a:r>
              <a:rPr lang="en-GB" dirty="0"/>
              <a:t>13:15 – 16.45</a:t>
            </a:r>
          </a:p>
        </p:txBody>
      </p:sp>
    </p:spTree>
    <p:extLst>
      <p:ext uri="{BB962C8B-B14F-4D97-AF65-F5344CB8AC3E}">
        <p14:creationId xmlns:p14="http://schemas.microsoft.com/office/powerpoint/2010/main" val="3392592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CD2AE-2CDC-AED7-E660-FD7D40EC8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Stablecoins and CBDCs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FB22B-5814-6840-CFEC-2E9500C8C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4160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82614-ECD6-3719-FD5E-D5ADF4C0C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Stablecoins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FA89B-37C7-D00C-3F9C-356AE5932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 special class of cryptocurrency, programmed with an algorithm that pegs its value to a real-world asset. They enable fast payment along crypto rails without volatility</a:t>
            </a:r>
          </a:p>
          <a:p>
            <a:r>
              <a:rPr lang="en-GB" dirty="0"/>
              <a:t>Tether (USDT) was the first Stablecoin and is still the largest – but EU laws require issuers to prove their stablecoins are asset backed and Tether is having problems with this!</a:t>
            </a:r>
          </a:p>
          <a:p>
            <a:r>
              <a:rPr lang="en-GB" dirty="0"/>
              <a:t>Around 97% of stablecoins are denominated in dollars – but not precisely 1:1, so there is no </a:t>
            </a:r>
            <a:r>
              <a:rPr lang="en-GB" i="1" dirty="0"/>
              <a:t>singleness of money.</a:t>
            </a:r>
            <a:endParaRPr lang="en-GB" dirty="0"/>
          </a:p>
          <a:p>
            <a:r>
              <a:rPr lang="en-GB" dirty="0"/>
              <a:t>Approx 208 billion stablecoins now in circulation (WEF) – a year on year increase of 28% since 2020</a:t>
            </a:r>
          </a:p>
          <a:p>
            <a:r>
              <a:rPr lang="en-GB" dirty="0"/>
              <a:t>Total transfer volume $27.6 trillion in 2024 – greater than the combined volume of Visa and Mastercard transactions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4892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E6D21-5E71-DBD1-7784-6D77D8F5E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When stablecoins go wrong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8F4783-0390-8A94-D76F-6B42328ED1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1834"/>
            <a:ext cx="9746411" cy="4351338"/>
          </a:xfrm>
        </p:spPr>
        <p:txBody>
          <a:bodyPr>
            <a:normAutofit/>
          </a:bodyPr>
          <a:lstStyle/>
          <a:p>
            <a:r>
              <a:rPr lang="en-GB" dirty="0"/>
              <a:t>Terra / Luna was a pair of tokens issued by Terraform Labs.</a:t>
            </a:r>
          </a:p>
          <a:p>
            <a:r>
              <a:rPr lang="en-GB" dirty="0"/>
              <a:t>Terra (UST) was a stable coin ‘pegged to the US Dollar’</a:t>
            </a:r>
          </a:p>
          <a:p>
            <a:r>
              <a:rPr lang="en-GB" dirty="0"/>
              <a:t>The Terra network promised a 20% return to investors who bought UST and loaned it back to a DeFi protocol on the chain, Anchor</a:t>
            </a:r>
          </a:p>
          <a:p>
            <a:r>
              <a:rPr lang="en-GB" dirty="0"/>
              <a:t>A dip in the crypto market in spring 2022 reduced the value of Luna. Investors panicked and withdrew their funds.</a:t>
            </a:r>
          </a:p>
          <a:p>
            <a:r>
              <a:rPr lang="en-GB" dirty="0"/>
              <a:t>Terra turned out to be pegged to the value not of the dollar but of Luna – and collapsed.</a:t>
            </a:r>
          </a:p>
        </p:txBody>
      </p:sp>
      <p:pic>
        <p:nvPicPr>
          <p:cNvPr id="1026" name="Picture 2" descr="Terra 2.0 And LUNA Airdrop Coming ...">
            <a:extLst>
              <a:ext uri="{FF2B5EF4-FFF2-40B4-BE49-F238E27FC236}">
                <a16:creationId xmlns:a16="http://schemas.microsoft.com/office/drawing/2014/main" id="{5DE34F44-B329-2B84-8928-F7BE2BC44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483" y="68261"/>
            <a:ext cx="3048000" cy="149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F0A8E7-A598-01C0-DD38-DFCBA3AC6BE6}"/>
              </a:ext>
            </a:extLst>
          </p:cNvPr>
          <p:cNvSpPr txBox="1"/>
          <p:nvPr/>
        </p:nvSpPr>
        <p:spPr>
          <a:xfrm>
            <a:off x="5073051" y="5789552"/>
            <a:ext cx="60945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https://www.coindesk.com/fr/learn/the-fall-of-terra-a-timeline-of-the-meteoric-rise-and-crash-of-ust-and-luna</a:t>
            </a:r>
            <a:r>
              <a:rPr lang="en-GB" dirty="0"/>
              <a:t> </a:t>
            </a:r>
          </a:p>
        </p:txBody>
      </p:sp>
      <p:pic>
        <p:nvPicPr>
          <p:cNvPr id="4" name="Graphic 3" descr="Magnifying glass with solid fill">
            <a:extLst>
              <a:ext uri="{FF2B5EF4-FFF2-40B4-BE49-F238E27FC236}">
                <a16:creationId xmlns:a16="http://schemas.microsoft.com/office/drawing/2014/main" id="{DD8BDBF9-50D6-AA37-527A-029D0F5EE8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83020" y="5509404"/>
            <a:ext cx="1267014" cy="12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64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3ED8E-3D21-97ED-D867-D493E5BED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Stablecoins and central banks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21BFB-A97F-BD0C-74A1-908D6DCEA0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2018: Facebook proposed issuing a stablecoin called “Libra” for its 2 billion users</a:t>
            </a:r>
          </a:p>
          <a:p>
            <a:r>
              <a:rPr lang="en-GB" dirty="0"/>
              <a:t>Central banks realised that this might disrupt the monetary stability of their countries if people used Libra rather than, say, Euros or Pounds Sterling</a:t>
            </a:r>
          </a:p>
          <a:p>
            <a:r>
              <a:rPr lang="en-GB" dirty="0"/>
              <a:t>Libra was abandoned – but PayPal began to explore the concept</a:t>
            </a:r>
          </a:p>
          <a:p>
            <a:r>
              <a:rPr lang="en-GB" dirty="0"/>
              <a:t>2023: François Villeroy de </a:t>
            </a:r>
            <a:r>
              <a:rPr lang="en-GB" dirty="0" err="1"/>
              <a:t>Galhau</a:t>
            </a:r>
            <a:r>
              <a:rPr lang="en-GB" dirty="0"/>
              <a:t>, Governor of Banque de France, said, in support of Central Bank Digital Currencies:</a:t>
            </a:r>
            <a:r>
              <a:rPr lang="en-GB" i="1" dirty="0"/>
              <a:t>“</a:t>
            </a:r>
            <a:r>
              <a:rPr lang="en-GB" i="1" dirty="0" err="1"/>
              <a:t>Paypal’s</a:t>
            </a:r>
            <a:r>
              <a:rPr lang="en-GB" i="1" dirty="0"/>
              <a:t> project of a global stablecoin for retail payments is a stark reminder that if we don’t take the initiative, someone else will.”</a:t>
            </a:r>
          </a:p>
        </p:txBody>
      </p:sp>
    </p:spTree>
    <p:extLst>
      <p:ext uri="{BB962C8B-B14F-4D97-AF65-F5344CB8AC3E}">
        <p14:creationId xmlns:p14="http://schemas.microsoft.com/office/powerpoint/2010/main" val="4184520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1230C8D-87E1-EFD3-D273-DC5E17E2A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Central Bank Digital Currencies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1B7C0B4-AC69-5FC3-55CC-1D5BB625B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71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Strictly speaking a digital asset, not a crypto asset, but using crypto technology</a:t>
            </a:r>
          </a:p>
          <a:p>
            <a:r>
              <a:rPr lang="en-GB" dirty="0"/>
              <a:t>Digitisation of public money for the first time – important in cross-border bank-to-bank transfers and for an audit trail of public money distribution</a:t>
            </a:r>
          </a:p>
          <a:p>
            <a:r>
              <a:rPr lang="en-GB" dirty="0"/>
              <a:t>130 countries are currently exploring, developing, testing or deploying CBDC (source: Atlantic Council)</a:t>
            </a:r>
          </a:p>
          <a:p>
            <a:r>
              <a:rPr lang="en-GB" dirty="0"/>
              <a:t>Some are using crypto infrastructure such as Ripple and Quant, others developing their own – will they be interoperable or siloed? Most benefits will come from interoperability.</a:t>
            </a:r>
          </a:p>
          <a:p>
            <a:r>
              <a:rPr lang="en-GB" dirty="0"/>
              <a:t>Cash is not going to disappear – it is an essential unit of account for many people</a:t>
            </a:r>
          </a:p>
          <a:p>
            <a:endParaRPr lang="en-GB" dirty="0"/>
          </a:p>
        </p:txBody>
      </p:sp>
      <p:pic>
        <p:nvPicPr>
          <p:cNvPr id="2" name="Graphic 1" descr="Magnifying glass with solid fill">
            <a:extLst>
              <a:ext uri="{FF2B5EF4-FFF2-40B4-BE49-F238E27FC236}">
                <a16:creationId xmlns:a16="http://schemas.microsoft.com/office/drawing/2014/main" id="{1203A38D-89D6-DB5D-2113-97DE225BA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83020" y="5509404"/>
            <a:ext cx="1267014" cy="12066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3561A6-8951-F594-C240-ECD1FADF1348}"/>
              </a:ext>
            </a:extLst>
          </p:cNvPr>
          <p:cNvSpPr txBox="1"/>
          <p:nvPr/>
        </p:nvSpPr>
        <p:spPr>
          <a:xfrm>
            <a:off x="6178670" y="6064188"/>
            <a:ext cx="60945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https://www.atlanticcouncil.org/cbdctracker/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01103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5C9EDF-4287-87BE-1890-51214870F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Non-Fungible Tokens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E9C098-508A-3D7F-BD0A-920F8F45EB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533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E3AE1-B38B-D327-66B5-4C4290871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 and </a:t>
            </a:r>
            <a:r>
              <a:rPr lang="en-GB" dirty="0" err="1"/>
              <a:t>Fungibilty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7F7CB-22D6-CAC5-C1CA-02F551AA013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1 Euro = 1Euro</a:t>
            </a:r>
          </a:p>
          <a:p>
            <a:r>
              <a:rPr lang="en-GB" dirty="0"/>
              <a:t>1 Bitcoin = 1Bitcoin</a:t>
            </a:r>
          </a:p>
          <a:p>
            <a:pPr marL="0" indent="0">
              <a:buNone/>
            </a:pPr>
            <a:r>
              <a:rPr lang="en-GB" dirty="0"/>
              <a:t>This is </a:t>
            </a:r>
            <a:r>
              <a:rPr lang="en-GB" b="1" i="1" dirty="0"/>
              <a:t>fungibility</a:t>
            </a:r>
            <a:r>
              <a:rPr lang="en-GB" i="1" dirty="0"/>
              <a:t> </a:t>
            </a:r>
            <a:r>
              <a:rPr lang="en-GB" dirty="0"/>
              <a:t>– you can pay for something with any Euro coin and receive the same amount of change.</a:t>
            </a:r>
            <a:endParaRPr lang="en-GB" b="1" dirty="0"/>
          </a:p>
        </p:txBody>
      </p:sp>
      <p:pic>
        <p:nvPicPr>
          <p:cNvPr id="6" name="Content Placeholder 5" descr="A stack of gold coins&#10;&#10;Description automatically generated with medium confidence">
            <a:extLst>
              <a:ext uri="{FF2B5EF4-FFF2-40B4-BE49-F238E27FC236}">
                <a16:creationId xmlns:a16="http://schemas.microsoft.com/office/drawing/2014/main" id="{DDF60E6D-7586-044C-086A-6557C3BE807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958" y="2366963"/>
            <a:ext cx="4065884" cy="3424237"/>
          </a:xfrm>
        </p:spPr>
      </p:pic>
    </p:spTree>
    <p:extLst>
      <p:ext uri="{BB962C8B-B14F-4D97-AF65-F5344CB8AC3E}">
        <p14:creationId xmlns:p14="http://schemas.microsoft.com/office/powerpoint/2010/main" val="1217055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43B3C-8C2A-3332-D348-57F022B5F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dirty="0"/>
              <a:t>Programmable Money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4886-CB0A-96E3-267F-4F88DE899E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GB" dirty="0"/>
              <a:t>If a token is made of code, what can it be programmed to do?</a:t>
            </a:r>
          </a:p>
          <a:p>
            <a:r>
              <a:rPr lang="en-GB" dirty="0"/>
              <a:t>Can one individual token have different programming from another of the same type?</a:t>
            </a:r>
          </a:p>
          <a:p>
            <a:r>
              <a:rPr lang="en-GB" dirty="0"/>
              <a:t>If the token is different, it is no </a:t>
            </a:r>
            <a:r>
              <a:rPr lang="en-GB" dirty="0" err="1"/>
              <a:t>longer</a:t>
            </a:r>
            <a:r>
              <a:rPr lang="en-GB" b="1" i="1" dirty="0" err="1"/>
              <a:t>fungible</a:t>
            </a:r>
            <a:endParaRPr lang="en-GB" dirty="0"/>
          </a:p>
          <a:p>
            <a:r>
              <a:rPr lang="en-GB" dirty="0"/>
              <a:t>Quantum (2014) was the first unique, or non-fungible token</a:t>
            </a:r>
          </a:p>
          <a:p>
            <a:endParaRPr lang="en-GB" dirty="0"/>
          </a:p>
        </p:txBody>
      </p:sp>
      <p:pic>
        <p:nvPicPr>
          <p:cNvPr id="5" name="main" descr="An animated shape">
            <a:hlinkClick r:id="" action="ppaction://media"/>
            <a:extLst>
              <a:ext uri="{FF2B5EF4-FFF2-40B4-BE49-F238E27FC236}">
                <a16:creationId xmlns:a16="http://schemas.microsoft.com/office/drawing/2014/main" id="{DC1B1616-A429-1C99-42AE-F1CEC1760E09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87331" y="1825625"/>
            <a:ext cx="4351338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41557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BAE82-3186-4251-9588-9C210F1B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AE" dirty="0"/>
              <a:t>What does an NFT do, exactly?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7A9259-32C5-43BD-B993-F58CEA6294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3" y="2035834"/>
            <a:ext cx="7862971" cy="3755365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dirty="0"/>
              <a:t>Consider an identity / access card for work.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Each has unique properties identifying the holder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Each confers individual rights on the holder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They enable the holder to interact with systems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It collects data, building up a ledger of movement.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2400" dirty="0"/>
              <a:t>This is quite close to the properties of an NFT.</a:t>
            </a:r>
          </a:p>
          <a:p>
            <a:pPr marL="0" indent="0">
              <a:lnSpc>
                <a:spcPct val="110000"/>
              </a:lnSpc>
              <a:buNone/>
            </a:pPr>
            <a:endParaRPr lang="en-GB" sz="2400" dirty="0"/>
          </a:p>
          <a:p>
            <a:pPr marL="0" indent="0">
              <a:lnSpc>
                <a:spcPct val="110000"/>
              </a:lnSpc>
              <a:buNone/>
            </a:pPr>
            <a:r>
              <a:rPr lang="en-GB" dirty="0"/>
              <a:t>NFTs are being used in industries from art and gaming to supply chains and financial services.</a:t>
            </a:r>
            <a:endParaRPr lang="en-GB" sz="2400" dirty="0"/>
          </a:p>
        </p:txBody>
      </p:sp>
      <p:pic>
        <p:nvPicPr>
          <p:cNvPr id="5" name="Content Placeholder 4" descr="Employee badge with solid fill">
            <a:extLst>
              <a:ext uri="{FF2B5EF4-FFF2-40B4-BE49-F238E27FC236}">
                <a16:creationId xmlns:a16="http://schemas.microsoft.com/office/drawing/2014/main" id="{177D52CA-8B16-4127-B3CA-BB5C10C9F63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8776745" y="2708694"/>
            <a:ext cx="2501480" cy="2501480"/>
          </a:xfrm>
        </p:spPr>
      </p:pic>
    </p:spTree>
    <p:extLst>
      <p:ext uri="{BB962C8B-B14F-4D97-AF65-F5344CB8AC3E}">
        <p14:creationId xmlns:p14="http://schemas.microsoft.com/office/powerpoint/2010/main" val="4123136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BAE82-3186-4251-9588-9C210F1B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programmable digital title deed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98FB8-CB8E-471A-87F2-8A840EF18F2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8200" y="1996156"/>
            <a:ext cx="11154581" cy="4062283"/>
          </a:xfrm>
        </p:spPr>
        <p:txBody>
          <a:bodyPr>
            <a:normAutofit/>
          </a:bodyPr>
          <a:lstStyle/>
          <a:p>
            <a:r>
              <a:rPr lang="en-AE" sz="2400" dirty="0"/>
              <a:t>It holds data identifying a unique asset</a:t>
            </a:r>
          </a:p>
          <a:p>
            <a:r>
              <a:rPr lang="en-AE" sz="2400" dirty="0"/>
              <a:t>It confers specific rights on the owner (online and in the real world)</a:t>
            </a:r>
          </a:p>
          <a:p>
            <a:r>
              <a:rPr lang="en-AE" sz="2400" dirty="0"/>
              <a:t>It is a unique piece of code that manages interaction with software applications</a:t>
            </a:r>
          </a:p>
          <a:p>
            <a:r>
              <a:rPr lang="en-AE" sz="2400" dirty="0"/>
              <a:t>Every transaction involving an NFT is visible on its blockchain.</a:t>
            </a:r>
          </a:p>
          <a:p>
            <a:pPr marL="0" indent="0">
              <a:buNone/>
            </a:pPr>
            <a:r>
              <a:rPr lang="en-GB" sz="2400" dirty="0"/>
              <a:t>Anything unique and digital can</a:t>
            </a:r>
            <a:r>
              <a:rPr lang="en-GB" dirty="0"/>
              <a:t> either be </a:t>
            </a:r>
            <a:r>
              <a:rPr lang="en-GB" sz="2400" dirty="0"/>
              <a:t>an NFT in and of itself or use an NFT as its title deed.</a:t>
            </a:r>
          </a:p>
          <a:p>
            <a:pPr marL="0" indent="0">
              <a:buNone/>
            </a:pPr>
            <a:r>
              <a:rPr lang="en-GB" sz="2400" dirty="0"/>
              <a:t>Anything physical can use an NFT as a digital twin or title deed.</a:t>
            </a:r>
          </a:p>
        </p:txBody>
      </p:sp>
    </p:spTree>
    <p:extLst>
      <p:ext uri="{BB962C8B-B14F-4D97-AF65-F5344CB8AC3E}">
        <p14:creationId xmlns:p14="http://schemas.microsoft.com/office/powerpoint/2010/main" val="3078622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CCDA4-5AE5-C2F4-39B1-53C1AE227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0C32-F5AE-29D5-5AAF-BD22D3288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0592" cy="4351338"/>
          </a:xfrm>
        </p:spPr>
        <p:txBody>
          <a:bodyPr>
            <a:normAutofit/>
          </a:bodyPr>
          <a:lstStyle/>
          <a:p>
            <a:r>
              <a:rPr lang="en-GB" sz="2000" dirty="0"/>
              <a:t>I will be speaking English throughout the course.</a:t>
            </a:r>
          </a:p>
          <a:p>
            <a:r>
              <a:rPr lang="en-GB" sz="2000" dirty="0"/>
              <a:t>If you ask a question in French, I will answer in English</a:t>
            </a:r>
          </a:p>
          <a:p>
            <a:r>
              <a:rPr lang="en-GB" sz="2000" dirty="0"/>
              <a:t>I am happy to answer questions in French on the chat, and to explain terminology if needed</a:t>
            </a:r>
          </a:p>
          <a:p>
            <a:r>
              <a:rPr lang="en-GB" sz="2000" dirty="0"/>
              <a:t>Your Zoom link for all classes: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  <a:hlinkClick r:id="rId2"/>
              </a:rPr>
              <a:t>https://us02web.zoom.us/j/84267135686?pwd=XqGaaaWFTRiJNkb9yaQ8TbgaOhJlJU.1</a:t>
            </a:r>
            <a:r>
              <a:rPr lang="en-GB" dirty="0">
                <a:solidFill>
                  <a:srgbClr val="000000"/>
                </a:solidFill>
                <a:latin typeface="SF Pro"/>
              </a:rPr>
              <a:t> 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</a:rPr>
              <a:t>Meeting ID: 842 6713 5686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</a:rPr>
              <a:t>Passcode: 315092</a:t>
            </a:r>
          </a:p>
        </p:txBody>
      </p:sp>
    </p:spTree>
    <p:extLst>
      <p:ext uri="{BB962C8B-B14F-4D97-AF65-F5344CB8AC3E}">
        <p14:creationId xmlns:p14="http://schemas.microsoft.com/office/powerpoint/2010/main" val="2330894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79C043E-FE64-1025-F108-CF473C68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10686"/>
            <a:ext cx="10351752" cy="1954696"/>
          </a:xfrm>
        </p:spPr>
        <p:txBody>
          <a:bodyPr>
            <a:normAutofit fontScale="90000"/>
          </a:bodyPr>
          <a:lstStyle/>
          <a:p>
            <a:r>
              <a:rPr lang="en-GB" dirty="0"/>
              <a:t>Questions</a:t>
            </a:r>
            <a:br>
              <a:rPr lang="en-GB" dirty="0"/>
            </a:br>
            <a:r>
              <a:rPr lang="en-GB" dirty="0"/>
              <a:t>and</a:t>
            </a:r>
            <a:br>
              <a:rPr lang="en-GB" dirty="0"/>
            </a:br>
            <a:r>
              <a:rPr lang="en-GB" dirty="0"/>
              <a:t>Coffee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965474-E140-B9E5-5A05-7D91106870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14:15-14:30 break</a:t>
            </a:r>
          </a:p>
        </p:txBody>
      </p:sp>
      <p:pic>
        <p:nvPicPr>
          <p:cNvPr id="10" name="Picture 9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9D6242C4-AF18-8C6B-F468-F1B669ABE6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759" y="742399"/>
            <a:ext cx="3476681" cy="32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28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AF2EB-64C8-B19F-EB25-95660E9B0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515"/>
            <a:ext cx="10515600" cy="1325563"/>
          </a:xfrm>
        </p:spPr>
        <p:txBody>
          <a:bodyPr/>
          <a:lstStyle/>
          <a:p>
            <a:r>
              <a:rPr lang="en-GB" dirty="0"/>
              <a:t>The evolution of token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6DBF4-28B1-1F5F-8F79-8157A2B318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696699"/>
            <a:ext cx="10755702" cy="11731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900" dirty="0"/>
              <a:t>Fun fact: Ethereum itself does not follow any of these standards. To interact with other applications, it has to be ‘wrapped’ into an ERC20 shell – Wrapped Ethereum, or WETH.</a:t>
            </a:r>
          </a:p>
          <a:p>
            <a:pPr marL="0" indent="0">
              <a:buNone/>
            </a:pPr>
            <a:r>
              <a:rPr lang="en-GB" sz="1900" dirty="0"/>
              <a:t>*ERC = Ethereum Request for Comment in the developer community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9FD69-F599-F718-2599-1C7057A0FA2A}"/>
              </a:ext>
            </a:extLst>
          </p:cNvPr>
          <p:cNvSpPr txBox="1"/>
          <p:nvPr/>
        </p:nvSpPr>
        <p:spPr>
          <a:xfrm>
            <a:off x="4690193" y="6176963"/>
            <a:ext cx="75018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Source: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2"/>
              </a:rPr>
              <a:t>https://ethereum.org/en/developers/docs/standards/tokens/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36D0215-7D72-0ECB-422E-3A774186F1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018924"/>
              </p:ext>
            </p:extLst>
          </p:nvPr>
        </p:nvGraphicFramePr>
        <p:xfrm>
          <a:off x="838200" y="1027906"/>
          <a:ext cx="10755702" cy="3938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76286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26A659-78B1-4CC9-8300-D9ACD4349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NFTs as we now know them really started with digital cats…</a:t>
            </a:r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25A5D25-CF12-4170-B4D7-9137CD98C7C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33073" y="2102426"/>
            <a:ext cx="7725853" cy="3115110"/>
          </a:xfrm>
        </p:spPr>
      </p:pic>
    </p:spTree>
    <p:extLst>
      <p:ext uri="{BB962C8B-B14F-4D97-AF65-F5344CB8AC3E}">
        <p14:creationId xmlns:p14="http://schemas.microsoft.com/office/powerpoint/2010/main" val="1005779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3A44F-04A1-6C7A-A224-04B655478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Ethereum request for comment 721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7FBCF-7B4B-3526-5F6B-233CCBC628C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1690688"/>
            <a:ext cx="10363826" cy="4016456"/>
          </a:xfrm>
        </p:spPr>
        <p:txBody>
          <a:bodyPr>
            <a:normAutofit/>
          </a:bodyPr>
          <a:lstStyle/>
          <a:p>
            <a:r>
              <a:rPr lang="en-GB" dirty="0"/>
              <a:t>Cryptokitties pioneered the ERC 721 token and helped to define the technical standard and the rights of ownership</a:t>
            </a:r>
          </a:p>
          <a:p>
            <a:r>
              <a:rPr lang="en-GB" dirty="0"/>
              <a:t>ERC721 tokens are discoverable by any software that draws data from the public chain. They will interact in specific, predictable ways with applications.</a:t>
            </a:r>
          </a:p>
          <a:p>
            <a:r>
              <a:rPr lang="en-GB" dirty="0"/>
              <a:t>Commercial rights to individual Cryptokitties rest with the token owner under the Nifty contract</a:t>
            </a:r>
          </a:p>
          <a:p>
            <a:r>
              <a:rPr lang="en-GB" dirty="0"/>
              <a:t>Overall copyright – style etc – rests with creators Dapper Labs</a:t>
            </a:r>
          </a:p>
          <a:p>
            <a:r>
              <a:rPr lang="en-GB" dirty="0"/>
              <a:t>The rights and rewards of ownership are key to NFT use.</a:t>
            </a:r>
          </a:p>
        </p:txBody>
      </p:sp>
    </p:spTree>
    <p:extLst>
      <p:ext uri="{BB962C8B-B14F-4D97-AF65-F5344CB8AC3E}">
        <p14:creationId xmlns:p14="http://schemas.microsoft.com/office/powerpoint/2010/main" val="2864286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5DD24-6A43-4673-A69A-0C73AB64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Gamers seek to solve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931352-1F28-4364-9AC2-8C545197EE4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Reliable sale and purchase of collectable game pieces</a:t>
            </a:r>
          </a:p>
          <a:p>
            <a:r>
              <a:rPr lang="en-GB" sz="2400" dirty="0"/>
              <a:t>Transparent and trusted marketplaces with historical ownership and price data</a:t>
            </a:r>
          </a:p>
          <a:p>
            <a:r>
              <a:rPr lang="en-GB" sz="2400" dirty="0"/>
              <a:t>A reward for the use of skills, time or assets</a:t>
            </a:r>
          </a:p>
        </p:txBody>
      </p:sp>
      <p:pic>
        <p:nvPicPr>
          <p:cNvPr id="4" name="Picture 3" descr="A picture containing reptile, dark&#10;&#10;Description automatically generated">
            <a:extLst>
              <a:ext uri="{FF2B5EF4-FFF2-40B4-BE49-F238E27FC236}">
                <a16:creationId xmlns:a16="http://schemas.microsoft.com/office/drawing/2014/main" id="{DB4DD9D5-BAE1-46D6-A9E5-DD1AA16D34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241" y="1376955"/>
            <a:ext cx="4281267" cy="3328684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903915-2960-4F0F-73CB-E183A98E34AB}"/>
              </a:ext>
            </a:extLst>
          </p:cNvPr>
          <p:cNvSpPr txBox="1"/>
          <p:nvPr/>
        </p:nvSpPr>
        <p:spPr>
          <a:xfrm>
            <a:off x="6172200" y="4705639"/>
            <a:ext cx="5278574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This dragon would be an </a:t>
            </a:r>
            <a:r>
              <a:rPr lang="en-GB" sz="2400" b="1" dirty="0"/>
              <a:t>ERC 721</a:t>
            </a:r>
            <a:r>
              <a:rPr lang="en-GB" sz="2400" dirty="0"/>
              <a:t> token</a:t>
            </a:r>
          </a:p>
          <a:p>
            <a:r>
              <a:rPr lang="en-GB" sz="2400" dirty="0"/>
              <a:t>Completely unique – entirely non-fungible</a:t>
            </a:r>
          </a:p>
        </p:txBody>
      </p:sp>
    </p:spTree>
    <p:extLst>
      <p:ext uri="{BB962C8B-B14F-4D97-AF65-F5344CB8AC3E}">
        <p14:creationId xmlns:p14="http://schemas.microsoft.com/office/powerpoint/2010/main" val="27948309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5DD24-6A43-4673-A69A-0C73AB64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ERC 1155 Semi-fungible tokens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983285F-26E7-CA64-AF88-0420B91B4D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3493634" cy="342410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This set of special arrows would be an </a:t>
            </a:r>
            <a:r>
              <a:rPr lang="en-GB" b="1" dirty="0"/>
              <a:t>ERC 1155</a:t>
            </a:r>
            <a:r>
              <a:rPr lang="en-GB" dirty="0"/>
              <a:t> token – a number of items identical to each other, but different from the rest</a:t>
            </a:r>
          </a:p>
          <a:p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3D9FA77-274E-B04F-2C6E-781D7B2B906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05870" y="2367092"/>
            <a:ext cx="5771730" cy="3424107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Real world equivalents:</a:t>
            </a:r>
          </a:p>
          <a:p>
            <a:r>
              <a:rPr lang="en-GB" dirty="0"/>
              <a:t>La </a:t>
            </a:r>
            <a:r>
              <a:rPr lang="en-GB" dirty="0" err="1"/>
              <a:t>Joconde</a:t>
            </a:r>
            <a:r>
              <a:rPr lang="en-GB" dirty="0"/>
              <a:t> would be ERC 721</a:t>
            </a:r>
          </a:p>
          <a:p>
            <a:r>
              <a:rPr lang="en-GB" dirty="0"/>
              <a:t>Limited edition prints of the painting would be ERC 1155</a:t>
            </a:r>
          </a:p>
          <a:p>
            <a:r>
              <a:rPr lang="en-GB" dirty="0"/>
              <a:t>A photocopy of a print would be the same as a right click save – and we know the difference!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 descr="A close-up of a sword&#10;&#10;Description automatically generated with low confidence">
            <a:extLst>
              <a:ext uri="{FF2B5EF4-FFF2-40B4-BE49-F238E27FC236}">
                <a16:creationId xmlns:a16="http://schemas.microsoft.com/office/drawing/2014/main" id="{AA768505-653E-4638-A6AF-AF938A32981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283" y="3427790"/>
            <a:ext cx="1958261" cy="2092299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167DB2-19EE-46E7-9E43-B6007906608E}"/>
              </a:ext>
            </a:extLst>
          </p:cNvPr>
          <p:cNvSpPr txBox="1">
            <a:spLocks/>
          </p:cNvSpPr>
          <p:nvPr/>
        </p:nvSpPr>
        <p:spPr>
          <a:xfrm>
            <a:off x="2301939" y="4473940"/>
            <a:ext cx="9712219" cy="20922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5952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D33B8-B8DD-F027-2FFE-0C018BFE3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Consumer-facing NFTs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A7DE1-E357-7D70-9D03-360BA184687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Natively digital items that are consumer-facing and tradeable in their own right may  include</a:t>
            </a:r>
          </a:p>
          <a:p>
            <a:r>
              <a:rPr lang="en-GB" dirty="0"/>
              <a:t>Artworks</a:t>
            </a:r>
          </a:p>
          <a:p>
            <a:r>
              <a:rPr lang="en-GB" dirty="0"/>
              <a:t>Game pieces</a:t>
            </a:r>
          </a:p>
          <a:p>
            <a:r>
              <a:rPr lang="en-GB" dirty="0"/>
              <a:t>Collectibles</a:t>
            </a:r>
          </a:p>
          <a:p>
            <a:pPr marL="0" indent="0">
              <a:buNone/>
            </a:pPr>
            <a:r>
              <a:rPr lang="en-GB" dirty="0"/>
              <a:t>We will dig deeper into the commercial application of NFTs in Session 4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436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4ACC3-0ECF-B4C7-D876-86624E316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PSG – every token you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3AD1D-F9D9-29D7-3807-3C2E2274C96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PSG issued NFT tickets for three friendly games in Japan</a:t>
            </a:r>
          </a:p>
          <a:p>
            <a:r>
              <a:rPr lang="en-GB" sz="2000" dirty="0"/>
              <a:t>The holders gained access to the stadium’s VIP room and the VIP party where buyers could get their photo taken with PSG players.</a:t>
            </a:r>
          </a:p>
          <a:p>
            <a:r>
              <a:rPr lang="en-GB" sz="2000" dirty="0"/>
              <a:t>Collectible NFTs commemorating the team’s first Japan visit since 1995 were also sold.</a:t>
            </a:r>
          </a:p>
          <a:p>
            <a:r>
              <a:rPr lang="en-GB" sz="2000" dirty="0"/>
              <a:t>These included video messages from players.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D2372A-F5DC-285E-980A-B20A9D57290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The $PSG token (fungible) allows holders to vote on some (non-governance) club decisions - </a:t>
            </a:r>
            <a:r>
              <a:rPr lang="en-GB" sz="2000" dirty="0" err="1"/>
              <a:t>eg</a:t>
            </a:r>
            <a:r>
              <a:rPr lang="en-GB" sz="2000" dirty="0"/>
              <a:t> picking the goal of the season or the captain’s armband</a:t>
            </a:r>
          </a:p>
          <a:p>
            <a:r>
              <a:rPr lang="en-GB" sz="2000" dirty="0"/>
              <a:t>$PSG token holders also have access to special rewards</a:t>
            </a:r>
          </a:p>
          <a:p>
            <a:r>
              <a:rPr lang="en-GB" sz="2000" dirty="0"/>
              <a:t>Active token development and marketing focus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1004407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C8604-9A9B-4577-9E69-5DDADB733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Blockchain Games - Axie Infinity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0A21AE86-B8FA-1FBC-8344-4655282C3C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57325"/>
            <a:ext cx="9010651" cy="437673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400" dirty="0"/>
              <a:t>The first game to impact a real-world economy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Designed for fun – used for earning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Each piece in the game is an NFT: an asset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Some of the assets have scarcity value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Each round played can earn a reward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The reward has a utility in the game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Tokens start to accrue value</a:t>
            </a:r>
          </a:p>
          <a:p>
            <a:pPr>
              <a:lnSpc>
                <a:spcPct val="110000"/>
              </a:lnSpc>
            </a:pPr>
            <a:r>
              <a:rPr lang="en-US" sz="2400" dirty="0"/>
              <a:t>Growth of an economy supporting players through Covid</a:t>
            </a:r>
          </a:p>
        </p:txBody>
      </p:sp>
      <p:pic>
        <p:nvPicPr>
          <p:cNvPr id="11" name="Content Placeholder 1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EE14CBDD-17ED-4BC6-BEA5-920A69ED01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672492" y="1975104"/>
            <a:ext cx="4126992" cy="2907792"/>
          </a:xfrm>
          <a:noFill/>
        </p:spPr>
      </p:pic>
    </p:spTree>
    <p:extLst>
      <p:ext uri="{BB962C8B-B14F-4D97-AF65-F5344CB8AC3E}">
        <p14:creationId xmlns:p14="http://schemas.microsoft.com/office/powerpoint/2010/main" val="21174966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580CAE-9B9A-4FAD-A3CF-6F093E0E3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algn="l"/>
            <a:r>
              <a:rPr lang="en-GB" dirty="0"/>
              <a:t>Digital artists embrace proof of authenticity</a:t>
            </a:r>
          </a:p>
        </p:txBody>
      </p:sp>
      <p:pic>
        <p:nvPicPr>
          <p:cNvPr id="8" name="Content Placeholder 7" descr="A picture containing art, graphic design, graphics, screenshot&#10;&#10;Description automatically generated">
            <a:extLst>
              <a:ext uri="{FF2B5EF4-FFF2-40B4-BE49-F238E27FC236}">
                <a16:creationId xmlns:a16="http://schemas.microsoft.com/office/drawing/2014/main" id="{448F9B39-D6A2-3738-47C8-AF7958286BE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7206" y="609600"/>
            <a:ext cx="5181600" cy="51816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389AF-3D30-4DEB-896A-5B1EC2AF4F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7681" y="2890027"/>
            <a:ext cx="4667876" cy="2977373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Provenance of digital art originals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Transparency of sale prices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400" dirty="0"/>
              <a:t>A share to the artist when sold on the secondary market</a:t>
            </a:r>
          </a:p>
        </p:txBody>
      </p:sp>
    </p:spTree>
    <p:extLst>
      <p:ext uri="{BB962C8B-B14F-4D97-AF65-F5344CB8AC3E}">
        <p14:creationId xmlns:p14="http://schemas.microsoft.com/office/powerpoint/2010/main" val="927215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736922E-D819-E217-D555-6D92C89018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487809"/>
              </p:ext>
            </p:extLst>
          </p:nvPr>
        </p:nvGraphicFramePr>
        <p:xfrm>
          <a:off x="838200" y="95435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8636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FE039-96CF-ABE1-043F-466013EBF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Utility – rights in the real world</a:t>
            </a:r>
          </a:p>
        </p:txBody>
      </p:sp>
      <p:pic>
        <p:nvPicPr>
          <p:cNvPr id="7" name="Content Placeholder 6" descr="A picture containing text, cartoon, animated cartoon, clipart&#10;&#10;Description automatically generated">
            <a:extLst>
              <a:ext uri="{FF2B5EF4-FFF2-40B4-BE49-F238E27FC236}">
                <a16:creationId xmlns:a16="http://schemas.microsoft.com/office/drawing/2014/main" id="{D8CE1F3D-8831-A545-636F-D16C44E458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19" y="1518570"/>
            <a:ext cx="2274005" cy="2274005"/>
          </a:xfrm>
        </p:spPr>
      </p:pic>
      <p:pic>
        <p:nvPicPr>
          <p:cNvPr id="9" name="Content Placeholder 8" descr="A picture containing text, flower, rose&#10;&#10;Description automatically generated">
            <a:extLst>
              <a:ext uri="{FF2B5EF4-FFF2-40B4-BE49-F238E27FC236}">
                <a16:creationId xmlns:a16="http://schemas.microsoft.com/office/drawing/2014/main" id="{F31F709B-A210-C256-2C7E-C5BE406F07B7}"/>
              </a:ext>
            </a:extLst>
          </p:cNvPr>
          <p:cNvPicPr>
            <a:picLocks noGrp="1" noChangeAspect="1"/>
          </p:cNvPicPr>
          <p:nvPr>
            <p:ph sz="quarter"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0599" y="1518569"/>
            <a:ext cx="1824220" cy="2274005"/>
          </a:xfrm>
        </p:spPr>
      </p:pic>
      <p:sp>
        <p:nvSpPr>
          <p:cNvPr id="10" name="Arrow: Notched Right 9">
            <a:extLst>
              <a:ext uri="{FF2B5EF4-FFF2-40B4-BE49-F238E27FC236}">
                <a16:creationId xmlns:a16="http://schemas.microsoft.com/office/drawing/2014/main" id="{838C236B-45D0-993D-18C4-69BFDC1BADAC}"/>
              </a:ext>
            </a:extLst>
          </p:cNvPr>
          <p:cNvSpPr/>
          <p:nvPr/>
        </p:nvSpPr>
        <p:spPr>
          <a:xfrm>
            <a:off x="3441296" y="1576130"/>
            <a:ext cx="5529532" cy="215888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Owning the bat token allowed VIP access to the concert.</a:t>
            </a:r>
          </a:p>
          <a:p>
            <a:pPr algn="ctr"/>
            <a:r>
              <a:rPr lang="en-GB" dirty="0"/>
              <a:t>Proof of attendance at the concert was marked by an NFT – a digital ticket stub.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D94DD5-81CD-00E7-1E58-73AD275D7665}"/>
              </a:ext>
            </a:extLst>
          </p:cNvPr>
          <p:cNvSpPr txBox="1"/>
          <p:nvPr/>
        </p:nvSpPr>
        <p:spPr>
          <a:xfrm>
            <a:off x="1461280" y="4054085"/>
            <a:ext cx="9885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Collections such as Bored Ape Yacht Club or the Venkman Project give holders access to exclusive networks, meetings with celebrities and other perks.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Game collections such as </a:t>
            </a:r>
            <a:r>
              <a:rPr lang="en-GB" sz="2400" dirty="0" err="1"/>
              <a:t>Axie</a:t>
            </a:r>
            <a:r>
              <a:rPr lang="en-GB" sz="2400" dirty="0"/>
              <a:t> Infinity enable holders to play exclusive games within the </a:t>
            </a:r>
            <a:r>
              <a:rPr lang="en-GB" sz="2400" dirty="0" err="1"/>
              <a:t>Axie</a:t>
            </a:r>
            <a:r>
              <a:rPr lang="en-GB" sz="2400" dirty="0"/>
              <a:t> network using their land or characters</a:t>
            </a:r>
          </a:p>
        </p:txBody>
      </p:sp>
    </p:spTree>
    <p:extLst>
      <p:ext uri="{BB962C8B-B14F-4D97-AF65-F5344CB8AC3E}">
        <p14:creationId xmlns:p14="http://schemas.microsoft.com/office/powerpoint/2010/main" val="477346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6714F-A1C7-A19B-C13F-6EE9C08DF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How much??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E8536-2A7A-8C68-9FED-089FDCC888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64198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Value is a function of:</a:t>
            </a:r>
          </a:p>
          <a:p>
            <a:r>
              <a:rPr lang="en-GB" dirty="0"/>
              <a:t>Scarcity</a:t>
            </a:r>
          </a:p>
          <a:p>
            <a:r>
              <a:rPr lang="en-GB" dirty="0"/>
              <a:t>Historical and artistic significance</a:t>
            </a:r>
          </a:p>
          <a:p>
            <a:r>
              <a:rPr lang="en-GB" dirty="0"/>
              <a:t>Utility (whether digital or physical)</a:t>
            </a:r>
          </a:p>
          <a:p>
            <a:r>
              <a:rPr lang="en-GB" dirty="0"/>
              <a:t>Fashion (just like physical fine art)</a:t>
            </a:r>
          </a:p>
          <a:p>
            <a:r>
              <a:rPr lang="en-GB" dirty="0"/>
              <a:t>Market conditions and influence</a:t>
            </a:r>
          </a:p>
          <a:p>
            <a:endParaRPr lang="en-GB" dirty="0"/>
          </a:p>
        </p:txBody>
      </p:sp>
      <p:pic>
        <p:nvPicPr>
          <p:cNvPr id="5" name="Content Placeholder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861213E1-E7FB-8937-4044-14BC0504CB3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096250" y="1825625"/>
            <a:ext cx="3480973" cy="2603478"/>
          </a:xfrm>
          <a:prstGeom prst="rect">
            <a:avLst/>
          </a:prstGeom>
          <a:noFill/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3E85B3-5D59-B3C3-BE60-80155F7A376F}"/>
              </a:ext>
            </a:extLst>
          </p:cNvPr>
          <p:cNvSpPr txBox="1"/>
          <p:nvPr/>
        </p:nvSpPr>
        <p:spPr>
          <a:xfrm>
            <a:off x="2081841" y="5029525"/>
            <a:ext cx="85292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https://minuteluxe.com/sothebys-personnage-numerique-nft-vendu-11-millions/</a:t>
            </a:r>
            <a:r>
              <a:rPr lang="en-GB" dirty="0"/>
              <a:t> </a:t>
            </a:r>
          </a:p>
        </p:txBody>
      </p:sp>
      <p:pic>
        <p:nvPicPr>
          <p:cNvPr id="4" name="Graphic 3" descr="Magnifying glass with solid fill">
            <a:extLst>
              <a:ext uri="{FF2B5EF4-FFF2-40B4-BE49-F238E27FC236}">
                <a16:creationId xmlns:a16="http://schemas.microsoft.com/office/drawing/2014/main" id="{34D3A8F6-CB96-14F7-38C0-DE362D0B7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83020" y="5509404"/>
            <a:ext cx="1267014" cy="12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656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FA44B21-4AB8-6B61-493B-6C03E1F77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Securing </a:t>
            </a:r>
            <a:r>
              <a:rPr lang="en-GB" dirty="0" err="1"/>
              <a:t>cryptoassets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B4B0A6-7E83-137D-DC44-0DB6E8114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Keeping high value assets safe</a:t>
            </a:r>
          </a:p>
        </p:txBody>
      </p:sp>
    </p:spTree>
    <p:extLst>
      <p:ext uri="{BB962C8B-B14F-4D97-AF65-F5344CB8AC3E}">
        <p14:creationId xmlns:p14="http://schemas.microsoft.com/office/powerpoint/2010/main" val="15747653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775F4-7BEC-4CF3-BBDB-924D299AB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 hold the keys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ABECDD-6658-43C2-9CE7-FA563923D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2712"/>
            <a:ext cx="10515600" cy="4351338"/>
          </a:xfrm>
        </p:spPr>
        <p:txBody>
          <a:bodyPr>
            <a:noAutofit/>
          </a:bodyPr>
          <a:lstStyle/>
          <a:p>
            <a:r>
              <a:rPr lang="en-GB" sz="2000" dirty="0"/>
              <a:t>A wallet is your identity on a blockchain – you may need a different wallet for every chain that you use.</a:t>
            </a:r>
          </a:p>
          <a:p>
            <a:r>
              <a:rPr lang="en-GB" sz="2000" dirty="0"/>
              <a:t>Hard (cold) wallets – Nano Ledger, </a:t>
            </a:r>
            <a:r>
              <a:rPr lang="en-GB" sz="2000" dirty="0" err="1"/>
              <a:t>Trezor</a:t>
            </a:r>
            <a:r>
              <a:rPr lang="en-GB" sz="2000" dirty="0"/>
              <a:t> – hold </a:t>
            </a:r>
            <a:r>
              <a:rPr lang="en-GB" sz="2000" dirty="0">
                <a:solidFill>
                  <a:srgbClr val="00B050"/>
                </a:solidFill>
              </a:rPr>
              <a:t>private keys </a:t>
            </a:r>
            <a:r>
              <a:rPr lang="en-GB" sz="2000" dirty="0"/>
              <a:t>offline for access to the blockchain</a:t>
            </a:r>
          </a:p>
          <a:p>
            <a:pPr>
              <a:lnSpc>
                <a:spcPct val="120000"/>
              </a:lnSpc>
            </a:pPr>
            <a:r>
              <a:rPr lang="en-GB" sz="2000" dirty="0"/>
              <a:t>Paper wallets – written record of </a:t>
            </a:r>
            <a:r>
              <a:rPr lang="en-GB" sz="2000" dirty="0">
                <a:solidFill>
                  <a:srgbClr val="00B050"/>
                </a:solidFill>
              </a:rPr>
              <a:t>public and private</a:t>
            </a:r>
            <a:r>
              <a:rPr lang="en-GB" sz="2000" dirty="0"/>
              <a:t> keys, less common now as chains evolve</a:t>
            </a:r>
          </a:p>
          <a:p>
            <a:pPr>
              <a:lnSpc>
                <a:spcPct val="120000"/>
              </a:lnSpc>
            </a:pPr>
            <a:r>
              <a:rPr lang="en-GB" sz="2000" dirty="0"/>
              <a:t>Online (</a:t>
            </a:r>
            <a:r>
              <a:rPr lang="en-GB" sz="2000" b="1" dirty="0">
                <a:solidFill>
                  <a:srgbClr val="FF0000"/>
                </a:solidFill>
              </a:rPr>
              <a:t>hot</a:t>
            </a:r>
            <a:r>
              <a:rPr lang="en-GB" sz="2000" dirty="0"/>
              <a:t>) wallets – the best known, MetaMask for Ethereum, has 21m users</a:t>
            </a:r>
          </a:p>
          <a:p>
            <a:pPr>
              <a:lnSpc>
                <a:spcPct val="120000"/>
              </a:lnSpc>
            </a:pPr>
            <a:r>
              <a:rPr lang="en-GB" sz="2000" dirty="0"/>
              <a:t>Multi-sig wallets – more than one person is needed to sign a transaction</a:t>
            </a:r>
          </a:p>
          <a:p>
            <a:pPr>
              <a:lnSpc>
                <a:spcPct val="120000"/>
              </a:lnSpc>
            </a:pPr>
            <a:r>
              <a:rPr lang="en-GB" sz="2000" dirty="0"/>
              <a:t>If the </a:t>
            </a:r>
            <a:r>
              <a:rPr lang="en-GB" sz="2000" dirty="0">
                <a:solidFill>
                  <a:srgbClr val="00B050"/>
                </a:solidFill>
              </a:rPr>
              <a:t>private keys </a:t>
            </a:r>
            <a:r>
              <a:rPr lang="en-GB" sz="2000" dirty="0"/>
              <a:t>are lost or stolen, the assets are lost for good.</a:t>
            </a:r>
          </a:p>
          <a:p>
            <a:pPr>
              <a:lnSpc>
                <a:spcPct val="120000"/>
              </a:lnSpc>
            </a:pPr>
            <a:r>
              <a:rPr lang="en-GB" sz="2000" dirty="0"/>
              <a:t>Plan for legacies and accidents!</a:t>
            </a:r>
          </a:p>
        </p:txBody>
      </p:sp>
      <p:pic>
        <p:nvPicPr>
          <p:cNvPr id="4" name="Picture 3" descr="A logo of a fox&#10;&#10;AI-generated content may be incorrect.">
            <a:extLst>
              <a:ext uri="{FF2B5EF4-FFF2-40B4-BE49-F238E27FC236}">
                <a16:creationId xmlns:a16="http://schemas.microsoft.com/office/drawing/2014/main" id="{E98405CC-899D-C760-18D6-BDC21DE4D5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44123" y="5265288"/>
            <a:ext cx="2260860" cy="1781557"/>
          </a:xfrm>
          <a:prstGeom prst="rect">
            <a:avLst/>
          </a:prstGeom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C0D4170-E497-DE49-42AD-120DBB5DF8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3183" y="5317554"/>
            <a:ext cx="3181350" cy="1252989"/>
          </a:xfrm>
          <a:prstGeom prst="rect">
            <a:avLst/>
          </a:prstGeom>
        </p:spPr>
      </p:pic>
      <p:pic>
        <p:nvPicPr>
          <p:cNvPr id="9" name="Picture 8" descr="A close up of a device&#10;&#10;AI-generated content may be incorrect.">
            <a:extLst>
              <a:ext uri="{FF2B5EF4-FFF2-40B4-BE49-F238E27FC236}">
                <a16:creationId xmlns:a16="http://schemas.microsoft.com/office/drawing/2014/main" id="{AE6A5273-4209-08C4-E4E9-6DC699651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9450" y="5313393"/>
            <a:ext cx="1946290" cy="1238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678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9E99A-7AF4-AD67-BFE1-F015F9FFF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Hot or cold wallet?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C4A48-D54F-E525-33E8-83437383D3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1985"/>
            <a:ext cx="10515600" cy="4744978"/>
          </a:xfrm>
        </p:spPr>
        <p:txBody>
          <a:bodyPr>
            <a:normAutofit fontScale="92500"/>
          </a:bodyPr>
          <a:lstStyle/>
          <a:p>
            <a:r>
              <a:rPr lang="en-GB" dirty="0"/>
              <a:t>Every crypto wallet on-chain has two keys</a:t>
            </a:r>
          </a:p>
          <a:p>
            <a:pPr lvl="1"/>
            <a:r>
              <a:rPr lang="en-GB" dirty="0"/>
              <a:t>The public key – like the address of your house, where funds can be sent</a:t>
            </a:r>
          </a:p>
          <a:p>
            <a:pPr lvl="1"/>
            <a:r>
              <a:rPr lang="en-GB" dirty="0"/>
              <a:t>The private key – the only way to enter the house and manage the funds</a:t>
            </a:r>
          </a:p>
          <a:p>
            <a:pPr lvl="1"/>
            <a:r>
              <a:rPr lang="en-GB" dirty="0"/>
              <a:t>It is the goal of cyber criminals to part the user from their private key</a:t>
            </a:r>
          </a:p>
          <a:p>
            <a:r>
              <a:rPr lang="en-GB" dirty="0"/>
              <a:t>A wallet may be HOT – online, as a browser extension or phone pp</a:t>
            </a:r>
          </a:p>
          <a:p>
            <a:r>
              <a:rPr lang="en-GB" dirty="0"/>
              <a:t>A wallet may be COLD – a physical device that can be kept separately from any computer and only brought online when the user needs to manage their assets</a:t>
            </a:r>
          </a:p>
          <a:p>
            <a:r>
              <a:rPr lang="en-GB" dirty="0"/>
              <a:t>A private key can be regenerated using a </a:t>
            </a:r>
            <a:r>
              <a:rPr lang="en-GB" b="1" dirty="0"/>
              <a:t>mnemonic phrase – </a:t>
            </a:r>
            <a:r>
              <a:rPr lang="en-GB" dirty="0"/>
              <a:t>this has to be kept safe from theft and loss</a:t>
            </a:r>
          </a:p>
          <a:p>
            <a:r>
              <a:rPr lang="en-GB" dirty="0"/>
              <a:t>Being too cautious with private keys can lead to total loss of the assets</a:t>
            </a:r>
          </a:p>
          <a:p>
            <a:pPr lvl="1"/>
            <a:r>
              <a:rPr lang="en-GB" dirty="0"/>
              <a:t>Accidental disposal of a hard disk containing all the keys – a sorry tale</a:t>
            </a:r>
          </a:p>
          <a:p>
            <a:pPr lvl="1"/>
            <a:r>
              <a:rPr lang="en-GB" dirty="0"/>
              <a:t>Around 4m of Bitcoin’s 21m total supply is considered lost</a:t>
            </a:r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5904927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A70DA-E9D5-3B8A-A450-C0D97E2F8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Phishing and malware - Wallets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7FE425C-0CC3-C78F-FC05-A9ED6B9D77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Michael </a:t>
            </a:r>
            <a:r>
              <a:rPr lang="en-GB" sz="2000" dirty="0" err="1"/>
              <a:t>Terpin</a:t>
            </a:r>
            <a:r>
              <a:rPr lang="en-GB" sz="2000" dirty="0"/>
              <a:t> – 2017 and 2018 - $24m</a:t>
            </a:r>
          </a:p>
          <a:p>
            <a:r>
              <a:rPr lang="en-GB" sz="2000" dirty="0"/>
              <a:t>Sued AT&amp;T after they allowed a criminal to swap his SIM card twice</a:t>
            </a:r>
          </a:p>
          <a:p>
            <a:r>
              <a:rPr lang="en-GB" sz="2000" dirty="0"/>
              <a:t>He had insisted they only take instructions from him in person in a store after the first loss</a:t>
            </a:r>
          </a:p>
          <a:p>
            <a:r>
              <a:rPr lang="en-GB" sz="2000" dirty="0"/>
              <a:t>Multi-factor authentication should not involve a phone number!</a:t>
            </a:r>
          </a:p>
          <a:p>
            <a:pPr marL="0" indent="0">
              <a:buNone/>
            </a:pPr>
            <a:r>
              <a:rPr lang="en-GB" sz="1600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https://www.crypto-france.com/sim-hijacking-poursuite-at-t-vol-crypto-monnaies/</a:t>
            </a:r>
            <a:r>
              <a:rPr lang="en-GB" sz="1600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0978D19-C0A6-561D-7607-09763F740E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Mark Cuban – Sept 2023 - $0.9m</a:t>
            </a:r>
          </a:p>
          <a:p>
            <a:r>
              <a:rPr lang="en-GB" sz="2000" dirty="0"/>
              <a:t>Believes he downloaded a fake </a:t>
            </a:r>
            <a:r>
              <a:rPr lang="en-GB" sz="2000" dirty="0" err="1"/>
              <a:t>Metamask</a:t>
            </a:r>
            <a:r>
              <a:rPr lang="en-GB" sz="2000" dirty="0"/>
              <a:t> update that stripped several crypto holdings from his wallet</a:t>
            </a:r>
          </a:p>
          <a:p>
            <a:r>
              <a:rPr lang="en-GB" sz="2000" dirty="0"/>
              <a:t>Activity noticed by another Ethereum user scanning online activity</a:t>
            </a:r>
          </a:p>
          <a:p>
            <a:r>
              <a:rPr lang="en-GB" sz="2000" dirty="0"/>
              <a:t>Moved all his remaining funds to Coinbase deposits</a:t>
            </a:r>
          </a:p>
          <a:p>
            <a:pPr marL="0" indent="0">
              <a:buNone/>
            </a:pPr>
            <a:r>
              <a:rPr lang="en-GB" sz="16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https://www.cointribune.com/mark-cuban-victime-dun-piratage-crypto-de-pres-de-900-000/</a:t>
            </a:r>
            <a:endParaRPr lang="en-GB" sz="1600" dirty="0">
              <a:solidFill>
                <a:srgbClr val="0070C0"/>
              </a:solidFill>
            </a:endParaRPr>
          </a:p>
          <a:p>
            <a:endParaRPr lang="en-GB" sz="2000" dirty="0"/>
          </a:p>
        </p:txBody>
      </p:sp>
      <p:pic>
        <p:nvPicPr>
          <p:cNvPr id="2" name="Graphic 1" descr="Magnifying glass with solid fill">
            <a:extLst>
              <a:ext uri="{FF2B5EF4-FFF2-40B4-BE49-F238E27FC236}">
                <a16:creationId xmlns:a16="http://schemas.microsoft.com/office/drawing/2014/main" id="{E263CEC2-BE91-87A5-1822-D2987AE779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83020" y="5573648"/>
            <a:ext cx="1267014" cy="120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4597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5F7FC-20F6-0D2F-A53C-6431CF4E3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5C208DC-83D3-32C2-9480-940E9239A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10686"/>
            <a:ext cx="10351752" cy="1954696"/>
          </a:xfrm>
        </p:spPr>
        <p:txBody>
          <a:bodyPr>
            <a:normAutofit fontScale="90000"/>
          </a:bodyPr>
          <a:lstStyle/>
          <a:p>
            <a:r>
              <a:rPr lang="en-GB" dirty="0"/>
              <a:t>Questions</a:t>
            </a:r>
            <a:br>
              <a:rPr lang="en-GB" dirty="0"/>
            </a:br>
            <a:r>
              <a:rPr lang="en-GB" dirty="0"/>
              <a:t>and</a:t>
            </a:r>
            <a:br>
              <a:rPr lang="en-GB" dirty="0"/>
            </a:br>
            <a:r>
              <a:rPr lang="en-GB" dirty="0"/>
              <a:t>Coffee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2ACA7-43B1-AE3F-F011-174866A47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15:30-15:45 break</a:t>
            </a:r>
          </a:p>
        </p:txBody>
      </p:sp>
      <p:pic>
        <p:nvPicPr>
          <p:cNvPr id="10" name="Picture 9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FFDF1A82-E4C0-75FB-889C-636ACEF4F2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759" y="742399"/>
            <a:ext cx="3476681" cy="32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836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2E8D5-B942-437B-AF20-E0580455C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719608" cy="1325563"/>
          </a:xfrm>
        </p:spPr>
        <p:txBody>
          <a:bodyPr/>
          <a:lstStyle/>
          <a:p>
            <a:r>
              <a:rPr lang="en-GB" dirty="0"/>
              <a:t>Where do people acquire </a:t>
            </a:r>
            <a:r>
              <a:rPr lang="en-GB" dirty="0" err="1"/>
              <a:t>cryptoassets</a:t>
            </a:r>
            <a:r>
              <a:rPr lang="en-GB" dirty="0"/>
              <a:t>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8EB82F-7D69-44AD-AAFF-2A8A32AFDD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Acquisition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7DCAA1-AD1B-4508-A599-B2F68C9C95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Buy through an exchange or marketplace</a:t>
            </a:r>
          </a:p>
          <a:p>
            <a:r>
              <a:rPr lang="en-GB" sz="2400" dirty="0"/>
              <a:t>Receive in consideration for goods and services</a:t>
            </a:r>
          </a:p>
          <a:p>
            <a:r>
              <a:rPr lang="en-GB" sz="2400" dirty="0"/>
              <a:t>Payment from an employer</a:t>
            </a:r>
          </a:p>
          <a:p>
            <a:r>
              <a:rPr lang="en-GB" sz="2400" dirty="0" err="1"/>
              <a:t>AirDrops</a:t>
            </a:r>
            <a:r>
              <a:rPr lang="en-GB" sz="2400" dirty="0"/>
              <a:t> of new tokens to existing holders of the same or another related token.</a:t>
            </a:r>
          </a:p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D77BA54-32DC-4AE4-ABB6-801646C70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sz="2400" b="1" dirty="0"/>
              <a:t>Creating new assets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EAD8CD-8338-4C10-A75C-22E9EF47C143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Mining (on a Proof of Work blockchain)</a:t>
            </a:r>
          </a:p>
          <a:p>
            <a:r>
              <a:rPr lang="en-GB" sz="2400" dirty="0"/>
              <a:t>Staking (on a Proof of Stake blockchain)</a:t>
            </a:r>
          </a:p>
          <a:p>
            <a:r>
              <a:rPr lang="en-GB" sz="2400" dirty="0"/>
              <a:t>Minting (creation of a new NFT)</a:t>
            </a:r>
          </a:p>
          <a:p>
            <a:r>
              <a:rPr lang="en-GB" sz="2400" dirty="0"/>
              <a:t>Creation of assets through smart contracts e.g. breeding new game characters in </a:t>
            </a:r>
            <a:r>
              <a:rPr lang="en-GB" sz="2400" dirty="0" err="1"/>
              <a:t>Cryptokitties</a:t>
            </a:r>
            <a:r>
              <a:rPr lang="en-GB" sz="2400" dirty="0"/>
              <a:t> or </a:t>
            </a:r>
            <a:r>
              <a:rPr lang="en-GB" sz="2400" dirty="0" err="1"/>
              <a:t>Axie</a:t>
            </a:r>
            <a:r>
              <a:rPr lang="en-GB" sz="2400" dirty="0"/>
              <a:t> Infinity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46215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2B987E-08C6-308C-2DE7-692606001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Acquiring </a:t>
            </a:r>
            <a:r>
              <a:rPr lang="en-GB" dirty="0" err="1"/>
              <a:t>cryptoassets</a:t>
            </a:r>
            <a:r>
              <a:rPr lang="en-GB" dirty="0"/>
              <a:t> – what could go wrong?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3BF42D-DB4A-1AEC-9909-44AC9E88AEC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Multiple marketplaces and wallets</a:t>
            </a:r>
          </a:p>
          <a:p>
            <a:r>
              <a:rPr lang="en-GB" dirty="0"/>
              <a:t>Volatility of crypto!</a:t>
            </a:r>
          </a:p>
          <a:p>
            <a:r>
              <a:rPr lang="en-GB" dirty="0"/>
              <a:t>Malicious airdrops containing malware</a:t>
            </a:r>
          </a:p>
          <a:p>
            <a:r>
              <a:rPr lang="en-GB" dirty="0"/>
              <a:t>Phishing for high value gains</a:t>
            </a:r>
          </a:p>
          <a:p>
            <a:r>
              <a:rPr lang="en-GB" dirty="0"/>
              <a:t>All the usual security concerns with using self-custody wallets and transferring assets from one place to another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D57482C-1943-F203-DDD5-1A861F1FFD2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October 2022 – malware in an airdrop of tokens to Solana’s Phantom Wallet users prompting an ‘update’ to drain assets</a:t>
            </a:r>
          </a:p>
          <a:p>
            <a:r>
              <a:rPr lang="en-GB" dirty="0"/>
              <a:t>January 2023 - Spear-phishing attack on collector Kevin Rose who claimed a malicious NFT and lost $1m of assets</a:t>
            </a:r>
          </a:p>
          <a:p>
            <a:r>
              <a:rPr lang="en-GB" dirty="0"/>
              <a:t>Reports of social engineering and simple .exe files used to compromise wallets</a:t>
            </a:r>
          </a:p>
        </p:txBody>
      </p:sp>
    </p:spTree>
    <p:extLst>
      <p:ext uri="{BB962C8B-B14F-4D97-AF65-F5344CB8AC3E}">
        <p14:creationId xmlns:p14="http://schemas.microsoft.com/office/powerpoint/2010/main" val="33662180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diagram of a currency exchange&#10;&#10;Description automatically generated">
            <a:extLst>
              <a:ext uri="{FF2B5EF4-FFF2-40B4-BE49-F238E27FC236}">
                <a16:creationId xmlns:a16="http://schemas.microsoft.com/office/drawing/2014/main" id="{9B6BFF69-6595-53D1-7FEF-01C5411206A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44587" y="1479550"/>
            <a:ext cx="4048125" cy="3914775"/>
          </a:xfrm>
          <a:prstGeom prst="rect">
            <a:avLst/>
          </a:prstGeom>
          <a:noFill/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B1E6E659-6990-9D22-4679-597E6FF792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6015" y="1479550"/>
            <a:ext cx="5927785" cy="4697413"/>
          </a:xfrm>
        </p:spPr>
        <p:txBody>
          <a:bodyPr/>
          <a:lstStyle/>
          <a:p>
            <a:r>
              <a:rPr lang="en-US" dirty="0"/>
              <a:t>Every crypto asset runs on a specific blockchain</a:t>
            </a:r>
          </a:p>
          <a:p>
            <a:r>
              <a:rPr lang="en-US" dirty="0"/>
              <a:t>Crypto rails – like trains!</a:t>
            </a:r>
          </a:p>
          <a:p>
            <a:r>
              <a:rPr lang="en-US" dirty="0"/>
              <a:t>Can’t jump from one to another</a:t>
            </a:r>
          </a:p>
          <a:p>
            <a:r>
              <a:rPr lang="en-US" dirty="0"/>
              <a:t>Need to go through the central station</a:t>
            </a:r>
          </a:p>
          <a:p>
            <a:r>
              <a:rPr lang="en-US" dirty="0"/>
              <a:t>Exchanges may be </a:t>
            </a:r>
            <a:r>
              <a:rPr lang="en-US" dirty="0" err="1"/>
              <a:t>centralised</a:t>
            </a:r>
            <a:r>
              <a:rPr lang="en-US" dirty="0"/>
              <a:t> (</a:t>
            </a:r>
            <a:r>
              <a:rPr lang="en-US" dirty="0" err="1"/>
              <a:t>eg</a:t>
            </a:r>
            <a:r>
              <a:rPr lang="en-US" dirty="0"/>
              <a:t> Coinbase) or </a:t>
            </a:r>
            <a:r>
              <a:rPr lang="en-US" dirty="0" err="1"/>
              <a:t>decentralised</a:t>
            </a:r>
            <a:r>
              <a:rPr lang="en-US" dirty="0"/>
              <a:t> (</a:t>
            </a:r>
            <a:r>
              <a:rPr lang="en-US" dirty="0" err="1"/>
              <a:t>eg</a:t>
            </a:r>
            <a:r>
              <a:rPr lang="en-US" dirty="0"/>
              <a:t> Uniswap)</a:t>
            </a:r>
          </a:p>
          <a:p>
            <a:r>
              <a:rPr lang="en-US" dirty="0"/>
              <a:t>Regulated (centralized) exchanges offer ‘off-ramps’ to </a:t>
            </a:r>
            <a:r>
              <a:rPr lang="en-US" b="1" dirty="0"/>
              <a:t>fiat</a:t>
            </a:r>
            <a:r>
              <a:rPr lang="en-US" dirty="0"/>
              <a:t> currency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65CC01-D9BB-61E7-5543-6EB73C8D5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 we need exchanges?</a:t>
            </a:r>
          </a:p>
        </p:txBody>
      </p:sp>
    </p:spTree>
    <p:extLst>
      <p:ext uri="{BB962C8B-B14F-4D97-AF65-F5344CB8AC3E}">
        <p14:creationId xmlns:p14="http://schemas.microsoft.com/office/powerpoint/2010/main" val="2373062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D9646-A5D7-9DAA-A2DE-9AFFFF42C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211" y="304754"/>
            <a:ext cx="10515600" cy="1325563"/>
          </a:xfrm>
        </p:spPr>
        <p:txBody>
          <a:bodyPr/>
          <a:lstStyle/>
          <a:p>
            <a:r>
              <a:rPr lang="en-GB" dirty="0"/>
              <a:t>From Bitcoin to </a:t>
            </a:r>
            <a:r>
              <a:rPr lang="en-GB" dirty="0" err="1"/>
              <a:t>Memecoins</a:t>
            </a:r>
            <a:endParaRPr lang="en-GB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AE7B29F-4CB4-FEEB-CAA1-494EBAE89932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05894176"/>
              </p:ext>
            </p:extLst>
          </p:nvPr>
        </p:nvGraphicFramePr>
        <p:xfrm>
          <a:off x="846260" y="2389741"/>
          <a:ext cx="10363200" cy="342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 descr="A logo of a bitcoin&#10;&#10;Description automatically generated with low confidence">
            <a:extLst>
              <a:ext uri="{FF2B5EF4-FFF2-40B4-BE49-F238E27FC236}">
                <a16:creationId xmlns:a16="http://schemas.microsoft.com/office/drawing/2014/main" id="{920B8C6D-6A0F-3978-7E6E-3C392020B4B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8590" y="4661404"/>
            <a:ext cx="685156" cy="697844"/>
          </a:xfrm>
          <a:prstGeom prst="rect">
            <a:avLst/>
          </a:prstGeom>
        </p:spPr>
      </p:pic>
      <p:pic>
        <p:nvPicPr>
          <p:cNvPr id="11" name="Picture 10" descr="A yellow circle with a white letter d&#10;&#10;Description automatically generated with medium confidence">
            <a:extLst>
              <a:ext uri="{FF2B5EF4-FFF2-40B4-BE49-F238E27FC236}">
                <a16:creationId xmlns:a16="http://schemas.microsoft.com/office/drawing/2014/main" id="{B97D9B26-AC45-EF52-6A84-7B3EB31DAFA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7060" y="4481812"/>
            <a:ext cx="884497" cy="895349"/>
          </a:xfrm>
          <a:prstGeom prst="rect">
            <a:avLst/>
          </a:prstGeom>
        </p:spPr>
      </p:pic>
      <p:pic>
        <p:nvPicPr>
          <p:cNvPr id="13" name="Picture 12" descr="A logo in a circle&#10;&#10;Description automatically generated with low confidence">
            <a:extLst>
              <a:ext uri="{FF2B5EF4-FFF2-40B4-BE49-F238E27FC236}">
                <a16:creationId xmlns:a16="http://schemas.microsoft.com/office/drawing/2014/main" id="{70A6FF26-639D-8EBF-7AC0-6A143FB2933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811" y="4481812"/>
            <a:ext cx="884430" cy="895349"/>
          </a:xfrm>
          <a:prstGeom prst="rect">
            <a:avLst/>
          </a:prstGeom>
        </p:spPr>
      </p:pic>
      <p:pic>
        <p:nvPicPr>
          <p:cNvPr id="15" name="Picture 14" descr="A picture containing circle, graphics, symbol, creativity&#10;&#10;Description automatically generated">
            <a:extLst>
              <a:ext uri="{FF2B5EF4-FFF2-40B4-BE49-F238E27FC236}">
                <a16:creationId xmlns:a16="http://schemas.microsoft.com/office/drawing/2014/main" id="{7947E3C4-3800-4A3A-FD7A-8BF0504A487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3279" y="4499465"/>
            <a:ext cx="895349" cy="895349"/>
          </a:xfrm>
          <a:prstGeom prst="rect">
            <a:avLst/>
          </a:prstGeom>
        </p:spPr>
      </p:pic>
      <p:pic>
        <p:nvPicPr>
          <p:cNvPr id="17" name="Picture 16" descr="A picture containing symbol, circle, graphics, logo&#10;&#10;Description automatically generated">
            <a:extLst>
              <a:ext uri="{FF2B5EF4-FFF2-40B4-BE49-F238E27FC236}">
                <a16:creationId xmlns:a16="http://schemas.microsoft.com/office/drawing/2014/main" id="{D5D42B68-F0BC-9E64-39D1-18CA9AA69F8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29122" y="4580564"/>
            <a:ext cx="809285" cy="814250"/>
          </a:xfrm>
          <a:prstGeom prst="rect">
            <a:avLst/>
          </a:prstGeom>
        </p:spPr>
      </p:pic>
      <p:pic>
        <p:nvPicPr>
          <p:cNvPr id="19" name="Picture 18" descr="A picture containing circle, graphics, symbol, logo&#10;&#10;Description automatically generated">
            <a:extLst>
              <a:ext uri="{FF2B5EF4-FFF2-40B4-BE49-F238E27FC236}">
                <a16:creationId xmlns:a16="http://schemas.microsoft.com/office/drawing/2014/main" id="{07BA69C6-F343-82A8-AC5C-67CAE36FA1A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94" y="4463899"/>
            <a:ext cx="895349" cy="89534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A204351-718F-3AB8-1F3A-87877C69DD5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6219" y="4312119"/>
            <a:ext cx="795834" cy="1270040"/>
          </a:xfrm>
          <a:prstGeom prst="rect">
            <a:avLst/>
          </a:prstGeom>
        </p:spPr>
      </p:pic>
      <p:pic>
        <p:nvPicPr>
          <p:cNvPr id="23" name="Picture 22" descr="A blue circle with a white letter on it&#10;&#10;Description automatically generated with low confidence">
            <a:extLst>
              <a:ext uri="{FF2B5EF4-FFF2-40B4-BE49-F238E27FC236}">
                <a16:creationId xmlns:a16="http://schemas.microsoft.com/office/drawing/2014/main" id="{0E0F2CBD-C131-3691-B700-C9DBF221A3A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6394" y="4514328"/>
            <a:ext cx="885038" cy="885038"/>
          </a:xfrm>
          <a:prstGeom prst="rect">
            <a:avLst/>
          </a:prstGeom>
        </p:spPr>
      </p:pic>
      <p:pic>
        <p:nvPicPr>
          <p:cNvPr id="25" name="Picture 24" descr="A blue circle with white letter n in it&#10;&#10;Description automatically generated with low confidence">
            <a:extLst>
              <a:ext uri="{FF2B5EF4-FFF2-40B4-BE49-F238E27FC236}">
                <a16:creationId xmlns:a16="http://schemas.microsoft.com/office/drawing/2014/main" id="{5B9CBFB4-1AEC-BB4F-3F69-E2AFB537231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2342" y="4549722"/>
            <a:ext cx="875933" cy="875933"/>
          </a:xfrm>
          <a:prstGeom prst="rect">
            <a:avLst/>
          </a:prstGeom>
        </p:spPr>
      </p:pic>
      <p:pic>
        <p:nvPicPr>
          <p:cNvPr id="27" name="Picture 26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5F51FE6A-6474-2666-3205-4E9D61929A7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009" y="4549722"/>
            <a:ext cx="876649" cy="876649"/>
          </a:xfrm>
          <a:prstGeom prst="rect">
            <a:avLst/>
          </a:prstGeom>
        </p:spPr>
      </p:pic>
      <p:pic>
        <p:nvPicPr>
          <p:cNvPr id="29" name="Picture 28" descr="A picture containing pattern, screenshot, colorfulness, circle&#10;&#10;Description automatically generated">
            <a:extLst>
              <a:ext uri="{FF2B5EF4-FFF2-40B4-BE49-F238E27FC236}">
                <a16:creationId xmlns:a16="http://schemas.microsoft.com/office/drawing/2014/main" id="{F09F2423-E6BD-D330-4746-C2EA72F4C15D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8314" y="4638766"/>
            <a:ext cx="697844" cy="6978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17DBDD-23DD-92BC-8566-E4C54F2B3E44}"/>
              </a:ext>
            </a:extLst>
          </p:cNvPr>
          <p:cNvSpPr txBox="1"/>
          <p:nvPr/>
        </p:nvSpPr>
        <p:spPr>
          <a:xfrm>
            <a:off x="846260" y="1726354"/>
            <a:ext cx="100793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Now you know about blockchains, let’s look at the assets that live on them.</a:t>
            </a:r>
          </a:p>
        </p:txBody>
      </p:sp>
    </p:spTree>
    <p:extLst>
      <p:ext uri="{BB962C8B-B14F-4D97-AF65-F5344CB8AC3E}">
        <p14:creationId xmlns:p14="http://schemas.microsoft.com/office/powerpoint/2010/main" val="38797581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22F832F-6AE9-FE45-8FEE-C85496FA8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404" y="609600"/>
            <a:ext cx="4761723" cy="2023252"/>
          </a:xfrm>
        </p:spPr>
        <p:txBody>
          <a:bodyPr anchor="b">
            <a:normAutofit/>
          </a:bodyPr>
          <a:lstStyle/>
          <a:p>
            <a:r>
              <a:rPr lang="en-GB" dirty="0"/>
              <a:t>Every crypto runs on a different line</a:t>
            </a:r>
          </a:p>
        </p:txBody>
      </p:sp>
      <p:pic>
        <p:nvPicPr>
          <p:cNvPr id="8" name="Content Placeholder 7" descr="A map of a subway system&#10;&#10;Description automatically generated with medium confidence">
            <a:extLst>
              <a:ext uri="{FF2B5EF4-FFF2-40B4-BE49-F238E27FC236}">
                <a16:creationId xmlns:a16="http://schemas.microsoft.com/office/drawing/2014/main" id="{E51A6749-C9DE-9679-542E-8190BED467D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9901" y="928777"/>
            <a:ext cx="5181600" cy="5181600"/>
          </a:xfrm>
          <a:noFill/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111EEC7E-23D5-3668-3CD2-87CCFB687A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404" y="2632852"/>
            <a:ext cx="4761723" cy="3158348"/>
          </a:xfrm>
        </p:spPr>
        <p:txBody>
          <a:bodyPr/>
          <a:lstStyle/>
          <a:p>
            <a:r>
              <a:rPr lang="en-US" sz="2400" dirty="0"/>
              <a:t>Where can you change metro lines?</a:t>
            </a:r>
          </a:p>
          <a:p>
            <a:r>
              <a:rPr lang="en-US" sz="2400" dirty="0"/>
              <a:t>Where can you change cryptocurrencies?</a:t>
            </a:r>
          </a:p>
          <a:p>
            <a:r>
              <a:rPr lang="en-US" sz="2400" dirty="0"/>
              <a:t>Châtelet = Coinbase, for example</a:t>
            </a:r>
          </a:p>
          <a:p>
            <a:r>
              <a:rPr lang="en-US" sz="2400" dirty="0"/>
              <a:t>Exchanges deal with </a:t>
            </a:r>
            <a:r>
              <a:rPr lang="en-US" sz="2400" b="1" i="1" dirty="0"/>
              <a:t>fungible</a:t>
            </a:r>
            <a:r>
              <a:rPr lang="en-US" sz="2400" dirty="0"/>
              <a:t> tokens – not with NFTS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468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775F4-7BEC-4CF3-BBDB-924D299AB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60117"/>
          </a:xfrm>
        </p:spPr>
        <p:txBody>
          <a:bodyPr/>
          <a:lstStyle/>
          <a:p>
            <a:r>
              <a:rPr lang="en-GB" dirty="0"/>
              <a:t>Custodial exchanges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762A3C-8761-48FD-A2DC-7018D61D35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899136"/>
            <a:ext cx="5106026" cy="389206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GB" dirty="0"/>
              <a:t>Easy and familiar – they can feel like banking apps</a:t>
            </a:r>
          </a:p>
          <a:p>
            <a:pPr>
              <a:lnSpc>
                <a:spcPct val="120000"/>
              </a:lnSpc>
            </a:pPr>
            <a:r>
              <a:rPr lang="en-GB" dirty="0"/>
              <a:t>Custodial exchanges hold your money – is this safe?</a:t>
            </a:r>
          </a:p>
          <a:p>
            <a:pPr>
              <a:lnSpc>
                <a:spcPct val="120000"/>
              </a:lnSpc>
            </a:pPr>
            <a:r>
              <a:rPr lang="en-GB" dirty="0"/>
              <a:t>Major centralised exchanges have strong KYC and AML procedures (Coinbase, Binance, Gemini etc)</a:t>
            </a:r>
          </a:p>
          <a:p>
            <a:pPr>
              <a:lnSpc>
                <a:spcPct val="120000"/>
              </a:lnSpc>
            </a:pPr>
            <a:r>
              <a:rPr lang="en-GB" dirty="0"/>
              <a:t>Regulation is starting to harmonise across the world to improve consumer protection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ABECDD-6658-43C2-9CE7-FA563923DCD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72200" y="1899136"/>
            <a:ext cx="5105400" cy="3892064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/>
              <a:t>The challenges…</a:t>
            </a:r>
          </a:p>
          <a:p>
            <a:r>
              <a:rPr lang="en-GB" dirty="0"/>
              <a:t>Frequent attacks on individual holdings and even on the exchanges themselves</a:t>
            </a:r>
          </a:p>
          <a:p>
            <a:r>
              <a:rPr lang="en-GB" dirty="0"/>
              <a:t>SIM swapping and malware attacks to obtain credentials</a:t>
            </a:r>
          </a:p>
          <a:p>
            <a:r>
              <a:rPr lang="en-GB" dirty="0"/>
              <a:t>Cloned sites</a:t>
            </a:r>
          </a:p>
          <a:p>
            <a:r>
              <a:rPr lang="en-GB" dirty="0"/>
              <a:t>Spoofed pop-ups for authorisation codes</a:t>
            </a:r>
          </a:p>
          <a:p>
            <a:pPr>
              <a:lnSpc>
                <a:spcPct val="120000"/>
              </a:lnSpc>
            </a:pPr>
            <a:endParaRPr lang="en-GB" dirty="0"/>
          </a:p>
        </p:txBody>
      </p:sp>
      <p:pic>
        <p:nvPicPr>
          <p:cNvPr id="8" name="Graphic 7" descr="Lock with solid fill">
            <a:extLst>
              <a:ext uri="{FF2B5EF4-FFF2-40B4-BE49-F238E27FC236}">
                <a16:creationId xmlns:a16="http://schemas.microsoft.com/office/drawing/2014/main" id="{DEE826DA-3011-46B1-8210-7C1371A33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26148" y="1"/>
            <a:ext cx="1899134" cy="1899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469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AF162D-8135-06A1-2B53-76CFFB749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MT Gox: all the vectors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9119C0-00D3-1CB6-E0C3-AF2AF864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GB" dirty="0"/>
              <a:t>Hack started around 2011 and it collapsed in February 2014</a:t>
            </a:r>
          </a:p>
          <a:p>
            <a:r>
              <a:rPr lang="en-GB" dirty="0"/>
              <a:t>Total stolen: $470 million at the time – 850,000 BTC</a:t>
            </a:r>
          </a:p>
          <a:p>
            <a:r>
              <a:rPr lang="en-GB" dirty="0"/>
              <a:t>Vectors: </a:t>
            </a:r>
            <a:r>
              <a:rPr lang="en-GB" b="1" dirty="0"/>
              <a:t>Malware, unencrypted wallet keys, source code flaws</a:t>
            </a:r>
            <a:r>
              <a:rPr lang="en-GB" dirty="0"/>
              <a:t> – classic techniques targeting an unregulated custodian</a:t>
            </a:r>
            <a:endParaRPr lang="en-GB" b="1" dirty="0"/>
          </a:p>
          <a:p>
            <a:r>
              <a:rPr lang="en-GB" dirty="0"/>
              <a:t>Method: Changed BTC price to 1c, used customer keys to buy, and obfuscated the transfer of funds</a:t>
            </a:r>
          </a:p>
          <a:p>
            <a:r>
              <a:rPr lang="en-GB" dirty="0"/>
              <a:t>Funds recovered: 200,000 BTC</a:t>
            </a:r>
          </a:p>
          <a:p>
            <a:r>
              <a:rPr lang="en-GB" dirty="0"/>
              <a:t>Perpetrators: Unknown</a:t>
            </a:r>
          </a:p>
          <a:p>
            <a:r>
              <a:rPr lang="en-GB" dirty="0"/>
              <a:t>Fun fact: The name MT Gox stands for ‘Magic: The Gathering Online </a:t>
            </a:r>
            <a:r>
              <a:rPr lang="en-GB" dirty="0" err="1"/>
              <a:t>eXchange</a:t>
            </a:r>
            <a:r>
              <a:rPr lang="en-GB" dirty="0"/>
              <a:t>’</a:t>
            </a:r>
          </a:p>
          <a:p>
            <a:endParaRPr lang="en-GB" dirty="0"/>
          </a:p>
        </p:txBody>
      </p:sp>
      <p:pic>
        <p:nvPicPr>
          <p:cNvPr id="6" name="Picture 5" descr="A picture containing font, graphics, logo, graphic design&#10;&#10;Description automatically generated">
            <a:extLst>
              <a:ext uri="{FF2B5EF4-FFF2-40B4-BE49-F238E27FC236}">
                <a16:creationId xmlns:a16="http://schemas.microsoft.com/office/drawing/2014/main" id="{EAE6DD53-3C2F-E469-C76B-87B0ECFC9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8305" y="0"/>
            <a:ext cx="3243695" cy="1656907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A773AE7-67DE-69D6-AD59-319AB935DE7E}"/>
              </a:ext>
            </a:extLst>
          </p:cNvPr>
          <p:cNvSpPr txBox="1">
            <a:spLocks/>
          </p:cNvSpPr>
          <p:nvPr/>
        </p:nvSpPr>
        <p:spPr>
          <a:xfrm>
            <a:off x="6747544" y="5585539"/>
            <a:ext cx="5134063" cy="11828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/>
              <a:t>Read more: </a:t>
            </a:r>
            <a:r>
              <a:rPr lang="en-GB" sz="160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https://www.technologyreview.com/2019/02/21/1299/mt-gox-was-riddled-with-price-manipulation-data-mining-reveals/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2076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AB1F5-23A2-A933-3440-2AB8D9E21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C42D2-22F5-B465-79B4-1D643D23D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Bybit</a:t>
            </a:r>
            <a:r>
              <a:rPr lang="en-GB" dirty="0"/>
              <a:t>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05F1E-D4B2-E1CA-2758-B4864D8C0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February 2025</a:t>
            </a:r>
          </a:p>
          <a:p>
            <a:r>
              <a:rPr lang="en-GB" dirty="0"/>
              <a:t>Total stolen: $1.5 billion in ETH</a:t>
            </a:r>
          </a:p>
          <a:p>
            <a:r>
              <a:rPr lang="en-GB" dirty="0"/>
              <a:t>Vector: Social engineering leading to introduction of malware to a third-party software supplier: classic techniques</a:t>
            </a:r>
          </a:p>
          <a:p>
            <a:r>
              <a:rPr lang="en-GB" dirty="0"/>
              <a:t>High value treasury attracted hackers who targeted assets in motion</a:t>
            </a:r>
          </a:p>
          <a:p>
            <a:r>
              <a:rPr lang="en-GB" dirty="0"/>
              <a:t>More about this in session 3!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D749A6-0288-C28D-A22D-121447E65935}"/>
              </a:ext>
            </a:extLst>
          </p:cNvPr>
          <p:cNvSpPr txBox="1"/>
          <p:nvPr/>
        </p:nvSpPr>
        <p:spPr>
          <a:xfrm>
            <a:off x="5724798" y="5992297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https://fr.cointelegraph.com/news/bybit-exchange-hacked</a:t>
            </a:r>
            <a:r>
              <a:rPr lang="en-GB" dirty="0"/>
              <a:t> </a:t>
            </a:r>
          </a:p>
        </p:txBody>
      </p:sp>
      <p:pic>
        <p:nvPicPr>
          <p:cNvPr id="9" name="Picture 8" descr="A black and yellow text&#10;&#10;AI-generated content may be incorrect.">
            <a:extLst>
              <a:ext uri="{FF2B5EF4-FFF2-40B4-BE49-F238E27FC236}">
                <a16:creationId xmlns:a16="http://schemas.microsoft.com/office/drawing/2014/main" id="{1C79DE56-D382-A6DD-C71C-4400FBBDF4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02" b="89744" l="1392" r="70534">
                        <a14:foregroundMark x1="4872" y1="31624" x2="4872" y2="31624"/>
                        <a14:foregroundMark x1="1624" y1="31624" x2="1624" y2="31624"/>
                        <a14:foregroundMark x1="17865" y1="26496" x2="17865" y2="26496"/>
                        <a14:foregroundMark x1="35267" y1="32479" x2="35267" y2="32479"/>
                        <a14:foregroundMark x1="51972" y1="29060" x2="51972" y2="29060"/>
                        <a14:foregroundMark x1="54292" y1="26496" x2="54292" y2="26496"/>
                        <a14:foregroundMark x1="63573" y1="29915" x2="63573" y2="29915"/>
                        <a14:foregroundMark x1="70534" y1="26496" x2="70534" y2="264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334"/>
          <a:stretch/>
        </p:blipFill>
        <p:spPr>
          <a:xfrm>
            <a:off x="8437083" y="576263"/>
            <a:ext cx="3024188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03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65F80-9D25-26BC-0163-6961D879D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GB" dirty="0"/>
              <a:t>Top </a:t>
            </a:r>
            <a:r>
              <a:rPr lang="en-GB" dirty="0" err="1"/>
              <a:t>rugpull</a:t>
            </a:r>
            <a:r>
              <a:rPr lang="en-GB" dirty="0"/>
              <a:t> of all time?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5F9F0-28B8-3ADD-134F-E5EB413D6B9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GB" dirty="0"/>
              <a:t>Unregulated – regulators had warned against using them</a:t>
            </a:r>
          </a:p>
          <a:p>
            <a:r>
              <a:rPr lang="en-GB" dirty="0"/>
              <a:t>No governance or even decent accounts</a:t>
            </a:r>
          </a:p>
          <a:p>
            <a:r>
              <a:rPr lang="en-GB" dirty="0"/>
              <a:t>Fraudulent use of customer deposits</a:t>
            </a:r>
          </a:p>
          <a:p>
            <a:r>
              <a:rPr lang="en-GB" dirty="0"/>
              <a:t>Insider trading</a:t>
            </a:r>
          </a:p>
        </p:txBody>
      </p:sp>
      <p:pic>
        <p:nvPicPr>
          <p:cNvPr id="10" name="Content Placeholder 9" descr="A picture containing screenshot, text, space, digital compositing&#10;&#10;Description automatically generated">
            <a:extLst>
              <a:ext uri="{FF2B5EF4-FFF2-40B4-BE49-F238E27FC236}">
                <a16:creationId xmlns:a16="http://schemas.microsoft.com/office/drawing/2014/main" id="{5E1245C6-2E82-776D-5545-34024F86F57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176489" y="2366963"/>
            <a:ext cx="5096821" cy="3424237"/>
          </a:xfrm>
          <a:noFill/>
        </p:spPr>
      </p:pic>
    </p:spTree>
    <p:extLst>
      <p:ext uri="{BB962C8B-B14F-4D97-AF65-F5344CB8AC3E}">
        <p14:creationId xmlns:p14="http://schemas.microsoft.com/office/powerpoint/2010/main" val="71805646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2EFB-A7C1-87B4-87A9-411D854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practice - Basic hygiene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76C46-E21B-744C-65CA-ADE941DD4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Keep the private key’s mnemonic phrase safe, secure, and accessible in case of emergency</a:t>
            </a:r>
          </a:p>
          <a:p>
            <a:r>
              <a:rPr lang="en-GB" dirty="0"/>
              <a:t>Keep computers and smartphones up to date and use reliable antivirus software to minimise the risk of malware</a:t>
            </a:r>
          </a:p>
          <a:p>
            <a:r>
              <a:rPr lang="en-GB" dirty="0"/>
              <a:t>Independently verify any requests you receive to send money to a cryptocurrency address. Unlike a bank transfer, a crypto transfer cannot be reversed.</a:t>
            </a:r>
          </a:p>
          <a:p>
            <a:r>
              <a:rPr lang="en-GB" dirty="0"/>
              <a:t>If an investment looks too good to be true, it probably is</a:t>
            </a:r>
          </a:p>
          <a:p>
            <a:r>
              <a:rPr lang="en-GB" dirty="0"/>
              <a:t>Use known exchanges and investment platforms – never follow links as these may direct to clones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6380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63E2-A1BB-C1D7-C5FE-CC071F4AC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Best practice - Businesses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2FAFD-8D85-42C6-77F5-8D3D1C95FC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Consider the wider security and resilience of the storage and movement of assets</a:t>
            </a:r>
          </a:p>
          <a:p>
            <a:r>
              <a:rPr lang="en-GB" dirty="0"/>
              <a:t>Who has access to the private keys? Who can sign for irreversible, unchangeable transactions?</a:t>
            </a:r>
          </a:p>
          <a:p>
            <a:r>
              <a:rPr lang="en-GB" dirty="0"/>
              <a:t>How can access to assets be secured if the worst happens?</a:t>
            </a:r>
          </a:p>
          <a:p>
            <a:r>
              <a:rPr lang="en-GB" dirty="0"/>
              <a:t>Social engineering and fake identities are rife in recruitment – who is on your team?</a:t>
            </a:r>
          </a:p>
        </p:txBody>
      </p:sp>
    </p:spTree>
    <p:extLst>
      <p:ext uri="{BB962C8B-B14F-4D97-AF65-F5344CB8AC3E}">
        <p14:creationId xmlns:p14="http://schemas.microsoft.com/office/powerpoint/2010/main" val="671552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01948-3C36-B941-189B-F976CBBBE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Crypto asset security -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B67D35-24BB-54F4-B421-9295C44A18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data is in motion it is vulnerable to attack</a:t>
            </a:r>
          </a:p>
          <a:p>
            <a:r>
              <a:rPr lang="en-GB" dirty="0"/>
              <a:t>When assets are “hot” they are vulnerable to attack</a:t>
            </a:r>
          </a:p>
          <a:p>
            <a:r>
              <a:rPr lang="en-GB" dirty="0"/>
              <a:t>On and off ramps and exchanges can be a target</a:t>
            </a:r>
          </a:p>
          <a:p>
            <a:r>
              <a:rPr lang="en-GB" dirty="0"/>
              <a:t>Social engineering and fraud techniques are rife</a:t>
            </a:r>
          </a:p>
          <a:p>
            <a:r>
              <a:rPr lang="en-GB" dirty="0"/>
              <a:t>Care must be taken when moving assets!</a:t>
            </a:r>
          </a:p>
          <a:p>
            <a:r>
              <a:rPr lang="en-GB" dirty="0"/>
              <a:t>Smart contracts, as we will see, also hold dangers.</a:t>
            </a:r>
          </a:p>
        </p:txBody>
      </p:sp>
    </p:spTree>
    <p:extLst>
      <p:ext uri="{BB962C8B-B14F-4D97-AF65-F5344CB8AC3E}">
        <p14:creationId xmlns:p14="http://schemas.microsoft.com/office/powerpoint/2010/main" val="24180269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4D5B72-4694-B977-73D7-5B65488465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Home time!</a:t>
            </a:r>
            <a:br>
              <a:rPr lang="en-GB" dirty="0"/>
            </a:br>
            <a:r>
              <a:rPr lang="en-GB" dirty="0"/>
              <a:t>Any questions?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DAF082A-CA91-A58D-12E1-6A8D800DC1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See you on Wednesday morning at 08:45</a:t>
            </a:r>
          </a:p>
        </p:txBody>
      </p:sp>
    </p:spTree>
    <p:extLst>
      <p:ext uri="{BB962C8B-B14F-4D97-AF65-F5344CB8AC3E}">
        <p14:creationId xmlns:p14="http://schemas.microsoft.com/office/powerpoint/2010/main" val="317912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EB68F7D5-CDBE-97EC-4E3F-1D8DCC7F20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0381247"/>
              </p:ext>
            </p:extLst>
          </p:nvPr>
        </p:nvGraphicFramePr>
        <p:xfrm>
          <a:off x="859536" y="1690688"/>
          <a:ext cx="10168128" cy="4252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4DC2C68B-E74C-FAE1-B437-6D904F805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crypto asset family tree</a:t>
            </a:r>
          </a:p>
        </p:txBody>
      </p:sp>
    </p:spTree>
    <p:extLst>
      <p:ext uri="{BB962C8B-B14F-4D97-AF65-F5344CB8AC3E}">
        <p14:creationId xmlns:p14="http://schemas.microsoft.com/office/powerpoint/2010/main" val="608310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2A83BC-69DC-9823-81EA-690F95F82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Cryptocurrencies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0E2718-CA2F-38D5-9CAE-1A4D90B876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663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61E7BF-6445-FF62-D171-F48439533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anchor="ctr">
            <a:normAutofit/>
          </a:bodyPr>
          <a:lstStyle/>
          <a:p>
            <a:r>
              <a:rPr lang="en-GB" dirty="0"/>
              <a:t>Explosion of cryptocurrencies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F56BCF2-C197-405B-4261-D94C837D56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4658351" cy="3424107"/>
          </a:xfrm>
        </p:spPr>
        <p:txBody>
          <a:bodyPr>
            <a:normAutofit/>
          </a:bodyPr>
          <a:lstStyle/>
          <a:p>
            <a:r>
              <a:rPr lang="en-US" dirty="0"/>
              <a:t>2013 – 66 coins in existence</a:t>
            </a:r>
          </a:p>
          <a:p>
            <a:r>
              <a:rPr lang="en-US" dirty="0"/>
              <a:t>Jan 2025 – 10,567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Many more have been issued and failed – they are commonly known as ‘dust’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14772C-C83C-1287-C412-06A4BE974D3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" r="1" b="1"/>
          <a:stretch/>
        </p:blipFill>
        <p:spPr>
          <a:xfrm>
            <a:off x="5818138" y="2200990"/>
            <a:ext cx="6021437" cy="4038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83490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76E52A-7BC3-4365-4389-5F42759C9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 cryptocurrencies money?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800AF-6EBF-5B6E-466A-159157D75C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Are they a store of value?</a:t>
            </a:r>
          </a:p>
          <a:p>
            <a:r>
              <a:rPr lang="en-GB" dirty="0"/>
              <a:t>Are they a medium of exchange?</a:t>
            </a:r>
          </a:p>
          <a:p>
            <a:r>
              <a:rPr lang="en-GB" dirty="0"/>
              <a:t>Are they a unit of account?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9C3EBC-B52F-3757-FC54-E8B1D91F7C7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Bitcoin passes all these tests</a:t>
            </a:r>
          </a:p>
          <a:p>
            <a:r>
              <a:rPr lang="en-GB" dirty="0"/>
              <a:t>Establish coins such as Ether and certain Stablecoins also qualify</a:t>
            </a:r>
          </a:p>
          <a:p>
            <a:r>
              <a:rPr lang="en-GB" dirty="0"/>
              <a:t>Smaller tokens may not – lack of liquidity, no store of value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8847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A3C4B-4B3F-9790-E4FF-314026880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uses crypto?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830C3-BB1D-134E-FCA3-605EECF2D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Venezuela – official and unofficial crypto</a:t>
            </a:r>
          </a:p>
          <a:p>
            <a:r>
              <a:rPr lang="en-GB" dirty="0"/>
              <a:t>Bitcoin less volatile than the Bolivar – a store of value</a:t>
            </a:r>
          </a:p>
          <a:p>
            <a:r>
              <a:rPr lang="en-GB" dirty="0"/>
              <a:t>Cross-border transactions and local retail payments</a:t>
            </a:r>
          </a:p>
          <a:p>
            <a:r>
              <a:rPr lang="en-GB" dirty="0"/>
              <a:t>El Salvador – made Bitcoin an official currency for several years but it was not widely adopted</a:t>
            </a:r>
          </a:p>
          <a:p>
            <a:r>
              <a:rPr lang="en-GB" dirty="0"/>
              <a:t>South East Asia – Bitcoin Cash became popular for day to day payments</a:t>
            </a:r>
          </a:p>
          <a:p>
            <a:r>
              <a:rPr lang="en-GB" dirty="0"/>
              <a:t>Africa – USDC stablecoin growing in popularity, Coinbase partners with Yellow Card for fiat off ramps</a:t>
            </a:r>
          </a:p>
          <a:p>
            <a:r>
              <a:rPr lang="en-GB"/>
              <a:t>Governments </a:t>
            </a:r>
            <a:r>
              <a:rPr lang="en-GB" dirty="0"/>
              <a:t>perceive a risk to stability and control</a:t>
            </a:r>
          </a:p>
        </p:txBody>
      </p:sp>
    </p:spTree>
    <p:extLst>
      <p:ext uri="{BB962C8B-B14F-4D97-AF65-F5344CB8AC3E}">
        <p14:creationId xmlns:p14="http://schemas.microsoft.com/office/powerpoint/2010/main" val="4051059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1D1F48"/>
      </a:dk1>
      <a:lt1>
        <a:sysClr val="window" lastClr="FFFFFF"/>
      </a:lt1>
      <a:dk2>
        <a:srgbClr val="1D1F4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EE0ACC31-8627-4C8B-8BF1-91A0EC685549}" vid="{4A1F5B84-8E82-42CB-9497-9FAECB4BE0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61C74B381FA4E9A94DE7D62CEC15E" ma:contentTypeVersion="9" ma:contentTypeDescription="Create a new document." ma:contentTypeScope="" ma:versionID="97c7410f10b3d146e11bef436aac4bf3">
  <xsd:schema xmlns:xsd="http://www.w3.org/2001/XMLSchema" xmlns:xs="http://www.w3.org/2001/XMLSchema" xmlns:p="http://schemas.microsoft.com/office/2006/metadata/properties" xmlns:ns3="821adfb5-30c4-45f7-a926-d00387f1c57f" targetNamespace="http://schemas.microsoft.com/office/2006/metadata/properties" ma:root="true" ma:fieldsID="5e28d1d15d3e5f718c523389f855d2e0" ns3:_="">
    <xsd:import namespace="821adfb5-30c4-45f7-a926-d00387f1c57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1adfb5-30c4-45f7-a926-d00387f1c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2AA591-6233-4F87-9FAC-F7EEDBF5F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1adfb5-30c4-45f7-a926-d00387f1c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A5C0F6-FFCB-4585-835E-B50CDC2B1D5F}">
  <ds:schemaRefs>
    <ds:schemaRef ds:uri="821adfb5-30c4-45f7-a926-d00387f1c57f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E6CCDB29-9242-4881-82B7-E5E3CA82FFC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KB 2024 Slide Template</Template>
  <TotalTime>1789</TotalTime>
  <Words>3066</Words>
  <Application>Microsoft Office PowerPoint</Application>
  <PresentationFormat>Widescreen</PresentationFormat>
  <Paragraphs>324</Paragraphs>
  <Slides>48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Aptos</vt:lpstr>
      <vt:lpstr>Arial</vt:lpstr>
      <vt:lpstr>Lucida Sans Unicode</vt:lpstr>
      <vt:lpstr>SF Pro</vt:lpstr>
      <vt:lpstr>Office Theme</vt:lpstr>
      <vt:lpstr>Blockchain and Cryptoasset Security</vt:lpstr>
      <vt:lpstr>Class Rules</vt:lpstr>
      <vt:lpstr>PowerPoint Presentation</vt:lpstr>
      <vt:lpstr>From Bitcoin to Memecoins</vt:lpstr>
      <vt:lpstr>The crypto asset family tree</vt:lpstr>
      <vt:lpstr>Cryptocurrencies</vt:lpstr>
      <vt:lpstr>Explosion of cryptocurrencies</vt:lpstr>
      <vt:lpstr>Are cryptocurrencies money?</vt:lpstr>
      <vt:lpstr>Who uses crypto?</vt:lpstr>
      <vt:lpstr>Stablecoins and CBDCs</vt:lpstr>
      <vt:lpstr>Stablecoins</vt:lpstr>
      <vt:lpstr>When stablecoins go wrong</vt:lpstr>
      <vt:lpstr>Stablecoins and central banks</vt:lpstr>
      <vt:lpstr>Central Bank Digital Currencies</vt:lpstr>
      <vt:lpstr>Non-Fungible Tokens</vt:lpstr>
      <vt:lpstr>Fun and Fungibilty</vt:lpstr>
      <vt:lpstr>Programmable Money</vt:lpstr>
      <vt:lpstr>What does an NFT do, exactly?</vt:lpstr>
      <vt:lpstr>A programmable digital title deed</vt:lpstr>
      <vt:lpstr>Questions and Coffee </vt:lpstr>
      <vt:lpstr>The evolution of token standards</vt:lpstr>
      <vt:lpstr>NFTs as we now know them really started with digital cats…</vt:lpstr>
      <vt:lpstr>Ethereum request for comment 721 </vt:lpstr>
      <vt:lpstr>Gamers seek to solve problems</vt:lpstr>
      <vt:lpstr>ERC 1155 Semi-fungible tokens</vt:lpstr>
      <vt:lpstr>Consumer-facing NFTs</vt:lpstr>
      <vt:lpstr>PSG – every token you need</vt:lpstr>
      <vt:lpstr>Blockchain Games - Axie Infinity</vt:lpstr>
      <vt:lpstr>Digital artists embrace proof of authenticity</vt:lpstr>
      <vt:lpstr>Utility – rights in the real world</vt:lpstr>
      <vt:lpstr>How much??</vt:lpstr>
      <vt:lpstr>Securing cryptoassets</vt:lpstr>
      <vt:lpstr>You hold the keys</vt:lpstr>
      <vt:lpstr>Hot or cold wallet?</vt:lpstr>
      <vt:lpstr>Phishing and malware - Wallets</vt:lpstr>
      <vt:lpstr>Questions and Coffee </vt:lpstr>
      <vt:lpstr>Where do people acquire cryptoassets?</vt:lpstr>
      <vt:lpstr>Acquiring cryptoassets – what could go wrong?</vt:lpstr>
      <vt:lpstr>Why do we need exchanges?</vt:lpstr>
      <vt:lpstr>Every crypto runs on a different line</vt:lpstr>
      <vt:lpstr>Custodial exchanges</vt:lpstr>
      <vt:lpstr>MT Gox: all the vectors</vt:lpstr>
      <vt:lpstr>Bybit Exchange</vt:lpstr>
      <vt:lpstr>Top rugpull of all time?</vt:lpstr>
      <vt:lpstr>Best practice - Basic hygiene</vt:lpstr>
      <vt:lpstr>Best practice - Businesses</vt:lpstr>
      <vt:lpstr>Crypto asset security - summary</vt:lpstr>
      <vt:lpstr>Home time! 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Kate Baucherel</dc:creator>
  <cp:lastModifiedBy>Kate Baucherel</cp:lastModifiedBy>
  <cp:revision>24</cp:revision>
  <dcterms:created xsi:type="dcterms:W3CDTF">2025-01-28T14:14:51Z</dcterms:created>
  <dcterms:modified xsi:type="dcterms:W3CDTF">2026-03-20T18:09:56Z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0x01010011061C74B381FA4E9A94DE7D62CEC15E</vt:lpwstr>
  </property>
</Properties>
</file>