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46"/>
  </p:notesMasterIdLst>
  <p:sldIdLst>
    <p:sldId id="256" r:id="rId5"/>
    <p:sldId id="257" r:id="rId6"/>
    <p:sldId id="3368" r:id="rId7"/>
    <p:sldId id="261" r:id="rId8"/>
    <p:sldId id="3372" r:id="rId9"/>
    <p:sldId id="262" r:id="rId10"/>
    <p:sldId id="3373" r:id="rId11"/>
    <p:sldId id="265" r:id="rId12"/>
    <p:sldId id="266" r:id="rId13"/>
    <p:sldId id="3366" r:id="rId14"/>
    <p:sldId id="350" r:id="rId15"/>
    <p:sldId id="375" r:id="rId16"/>
    <p:sldId id="311" r:id="rId17"/>
    <p:sldId id="320" r:id="rId18"/>
    <p:sldId id="333" r:id="rId19"/>
    <p:sldId id="3362" r:id="rId20"/>
    <p:sldId id="3349" r:id="rId21"/>
    <p:sldId id="3369" r:id="rId22"/>
    <p:sldId id="3353" r:id="rId23"/>
    <p:sldId id="3350" r:id="rId24"/>
    <p:sldId id="339" r:id="rId25"/>
    <p:sldId id="3354" r:id="rId26"/>
    <p:sldId id="389" r:id="rId27"/>
    <p:sldId id="3374" r:id="rId28"/>
    <p:sldId id="387" r:id="rId29"/>
    <p:sldId id="298" r:id="rId30"/>
    <p:sldId id="296" r:id="rId31"/>
    <p:sldId id="281" r:id="rId32"/>
    <p:sldId id="3371" r:id="rId33"/>
    <p:sldId id="3370" r:id="rId34"/>
    <p:sldId id="3355" r:id="rId35"/>
    <p:sldId id="377" r:id="rId36"/>
    <p:sldId id="3352" r:id="rId37"/>
    <p:sldId id="376" r:id="rId38"/>
    <p:sldId id="3335" r:id="rId39"/>
    <p:sldId id="378" r:id="rId40"/>
    <p:sldId id="379" r:id="rId41"/>
    <p:sldId id="259" r:id="rId42"/>
    <p:sldId id="260" r:id="rId43"/>
    <p:sldId id="3375" r:id="rId44"/>
    <p:sldId id="3359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7722"/>
    <a:srgbClr val="672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31A712-E9B6-48E4-93C4-EEA58F3DD7F7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1016231-3F19-4EF3-B5A7-50264D252D8D}">
      <dgm:prSet phldrT="[Text]" phldr="0"/>
      <dgm:spPr>
        <a:solidFill>
          <a:srgbClr val="00B0F0"/>
        </a:solidFill>
      </dgm:spPr>
      <dgm:t>
        <a:bodyPr/>
        <a:lstStyle/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1" i="1" dirty="0"/>
            <a:t>Monday AM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1" dirty="0"/>
            <a:t>Properties of blockchains, their security and vulnerabilities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0" dirty="0"/>
            <a:t>Introduction to the course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b="0" dirty="0"/>
            <a:t>Blockchain and Bitcoin</a:t>
          </a:r>
        </a:p>
        <a:p>
          <a:pPr marL="0" lvl="0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dirty="0"/>
            <a:t>Immutability, transparency and trust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dirty="0"/>
            <a:t>Consensus and validation</a:t>
          </a:r>
        </a:p>
      </dgm:t>
    </dgm:pt>
    <dgm:pt modelId="{336310C4-62C1-49F9-8C23-F4C30120EA21}" type="parTrans" cxnId="{4A00A7F2-EEC6-4729-ABF8-C0110EF56351}">
      <dgm:prSet/>
      <dgm:spPr/>
      <dgm:t>
        <a:bodyPr/>
        <a:lstStyle/>
        <a:p>
          <a:endParaRPr lang="en-GB"/>
        </a:p>
      </dgm:t>
    </dgm:pt>
    <dgm:pt modelId="{D4843AA2-9B68-436B-B941-D49594822776}" type="sibTrans" cxnId="{4A00A7F2-EEC6-4729-ABF8-C0110EF56351}">
      <dgm:prSet/>
      <dgm:spPr/>
      <dgm:t>
        <a:bodyPr/>
        <a:lstStyle/>
        <a:p>
          <a:endParaRPr lang="en-GB"/>
        </a:p>
      </dgm:t>
    </dgm:pt>
    <dgm:pt modelId="{D91BCF03-942A-4D15-AB98-E7F5BC7A716D}">
      <dgm:prSet/>
      <dgm:spPr/>
      <dgm:t>
        <a:bodyPr/>
        <a:lstStyle/>
        <a:p>
          <a:r>
            <a:rPr lang="en-GB" b="1" i="1" dirty="0"/>
            <a:t>Monday PM</a:t>
          </a:r>
        </a:p>
        <a:p>
          <a:r>
            <a:rPr lang="en-GB" b="1" dirty="0"/>
            <a:t>Crypto Assets – what they are and how they are protected</a:t>
          </a:r>
          <a:endParaRPr lang="en-GB" dirty="0"/>
        </a:p>
        <a:p>
          <a:r>
            <a:rPr lang="en-GB" dirty="0"/>
            <a:t>Types of crypto asset</a:t>
          </a:r>
        </a:p>
        <a:p>
          <a:r>
            <a:rPr lang="en-GB" dirty="0"/>
            <a:t>Securing crypto assets in Wallets and Exchanges</a:t>
          </a:r>
        </a:p>
        <a:p>
          <a:r>
            <a:rPr lang="en-GB" dirty="0"/>
            <a:t>Risks and best practice</a:t>
          </a:r>
        </a:p>
      </dgm:t>
    </dgm:pt>
    <dgm:pt modelId="{E694D2F6-E52E-4822-85E8-EA5C8CC39E38}" type="parTrans" cxnId="{30E3AA2A-C947-403F-9FA3-875E64141CAA}">
      <dgm:prSet/>
      <dgm:spPr/>
      <dgm:t>
        <a:bodyPr/>
        <a:lstStyle/>
        <a:p>
          <a:endParaRPr lang="en-GB"/>
        </a:p>
      </dgm:t>
    </dgm:pt>
    <dgm:pt modelId="{BBA734D1-3333-4B56-91E8-6CA572BB4774}" type="sibTrans" cxnId="{30E3AA2A-C947-403F-9FA3-875E64141CAA}">
      <dgm:prSet/>
      <dgm:spPr/>
      <dgm:t>
        <a:bodyPr/>
        <a:lstStyle/>
        <a:p>
          <a:endParaRPr lang="en-GB"/>
        </a:p>
      </dgm:t>
    </dgm:pt>
    <dgm:pt modelId="{9CA3B9D5-B91F-4951-9067-922526B256D2}">
      <dgm:prSet/>
      <dgm:spPr/>
      <dgm:t>
        <a:bodyPr/>
        <a:lstStyle/>
        <a:p>
          <a:r>
            <a:rPr lang="en-GB" b="1" i="1" dirty="0"/>
            <a:t>Wednesday AM</a:t>
          </a:r>
        </a:p>
        <a:p>
          <a:r>
            <a:rPr lang="en-GB" b="1" dirty="0"/>
            <a:t>Vulnerabilities: Smart Contracts and Public v Private chains</a:t>
          </a:r>
        </a:p>
        <a:p>
          <a:r>
            <a:rPr lang="en-GB" dirty="0"/>
            <a:t>What is a Smart Contract?</a:t>
          </a:r>
        </a:p>
        <a:p>
          <a:r>
            <a:rPr lang="en-GB" dirty="0"/>
            <a:t>The importance of auditing</a:t>
          </a:r>
        </a:p>
        <a:p>
          <a:r>
            <a:rPr lang="en-GB" dirty="0"/>
            <a:t>Vulnerabilities and classic smart contract exploits</a:t>
          </a:r>
        </a:p>
        <a:p>
          <a:r>
            <a:rPr lang="en-GB" dirty="0"/>
            <a:t>The Blockchain Trilemma and CAP Theorem</a:t>
          </a:r>
        </a:p>
      </dgm:t>
    </dgm:pt>
    <dgm:pt modelId="{D9C15BAE-1EDA-49FD-865B-9BF16C4A3984}" type="sibTrans" cxnId="{7D0BD1BA-06F0-43AA-8C90-2B729FBA6307}">
      <dgm:prSet/>
      <dgm:spPr/>
      <dgm:t>
        <a:bodyPr/>
        <a:lstStyle/>
        <a:p>
          <a:endParaRPr lang="en-GB"/>
        </a:p>
      </dgm:t>
    </dgm:pt>
    <dgm:pt modelId="{865A25C1-704F-45B4-8CA3-5F96D857F633}" type="parTrans" cxnId="{7D0BD1BA-06F0-43AA-8C90-2B729FBA6307}">
      <dgm:prSet/>
      <dgm:spPr/>
      <dgm:t>
        <a:bodyPr/>
        <a:lstStyle/>
        <a:p>
          <a:endParaRPr lang="en-GB"/>
        </a:p>
      </dgm:t>
    </dgm:pt>
    <dgm:pt modelId="{1577629E-AD72-4B46-A27D-E3E55A4E4D29}">
      <dgm:prSet/>
      <dgm:spPr/>
      <dgm:t>
        <a:bodyPr/>
        <a:lstStyle/>
        <a:p>
          <a:r>
            <a:rPr lang="en-GB" b="1" i="1" dirty="0"/>
            <a:t>Wednesday PM</a:t>
          </a:r>
        </a:p>
        <a:p>
          <a:r>
            <a:rPr lang="en-GB" b="1" dirty="0"/>
            <a:t>Global regulation and adoption of new business models</a:t>
          </a:r>
        </a:p>
        <a:p>
          <a:r>
            <a:rPr lang="en-GB" dirty="0"/>
            <a:t>User protection and regulation</a:t>
          </a:r>
        </a:p>
        <a:p>
          <a:r>
            <a:rPr lang="en-GB" dirty="0"/>
            <a:t>Sustainability</a:t>
          </a:r>
        </a:p>
        <a:p>
          <a:r>
            <a:rPr lang="en-GB" dirty="0"/>
            <a:t>Blockchain as a transformative technology</a:t>
          </a:r>
        </a:p>
      </dgm:t>
    </dgm:pt>
    <dgm:pt modelId="{F56CB84C-64AC-4593-BE0B-B49691B922D5}" type="sibTrans" cxnId="{48E1130D-6FDF-4BAC-9268-3847D6D05BF4}">
      <dgm:prSet/>
      <dgm:spPr/>
      <dgm:t>
        <a:bodyPr/>
        <a:lstStyle/>
        <a:p>
          <a:endParaRPr lang="en-GB"/>
        </a:p>
      </dgm:t>
    </dgm:pt>
    <dgm:pt modelId="{DF35E34D-EFCF-48FE-8D4A-C530D2515703}" type="parTrans" cxnId="{48E1130D-6FDF-4BAC-9268-3847D6D05BF4}">
      <dgm:prSet/>
      <dgm:spPr/>
      <dgm:t>
        <a:bodyPr/>
        <a:lstStyle/>
        <a:p>
          <a:endParaRPr lang="en-GB"/>
        </a:p>
      </dgm:t>
    </dgm:pt>
    <dgm:pt modelId="{761B7DDF-C3FC-4577-AA5A-BB0998C50FDF}" type="pres">
      <dgm:prSet presAssocID="{1331A712-E9B6-48E4-93C4-EEA58F3DD7F7}" presName="Name0" presStyleCnt="0">
        <dgm:presLayoutVars>
          <dgm:dir/>
          <dgm:resizeHandles val="exact"/>
        </dgm:presLayoutVars>
      </dgm:prSet>
      <dgm:spPr/>
    </dgm:pt>
    <dgm:pt modelId="{C8EACDF0-3628-45C1-8B3C-D687905AD5D6}" type="pres">
      <dgm:prSet presAssocID="{1331A712-E9B6-48E4-93C4-EEA58F3DD7F7}" presName="bkgdShp" presStyleLbl="alignAccFollowNode1" presStyleIdx="0" presStyleCnt="1" custLinFactNeighborX="-12715" custLinFactNeighborY="17675"/>
      <dgm:spPr/>
    </dgm:pt>
    <dgm:pt modelId="{E356DDD6-A94C-4671-A776-843A16243654}" type="pres">
      <dgm:prSet presAssocID="{1331A712-E9B6-48E4-93C4-EEA58F3DD7F7}" presName="linComp" presStyleCnt="0"/>
      <dgm:spPr/>
    </dgm:pt>
    <dgm:pt modelId="{6B4FA423-3243-40F2-A94D-478CDF7B0FFE}" type="pres">
      <dgm:prSet presAssocID="{61016231-3F19-4EF3-B5A7-50264D252D8D}" presName="compNode" presStyleCnt="0"/>
      <dgm:spPr/>
    </dgm:pt>
    <dgm:pt modelId="{F70F7F8D-48C1-4314-BF66-3F20969A1D22}" type="pres">
      <dgm:prSet presAssocID="{61016231-3F19-4EF3-B5A7-50264D252D8D}" presName="node" presStyleLbl="node1" presStyleIdx="0" presStyleCnt="4">
        <dgm:presLayoutVars>
          <dgm:bulletEnabled val="1"/>
        </dgm:presLayoutVars>
      </dgm:prSet>
      <dgm:spPr/>
    </dgm:pt>
    <dgm:pt modelId="{9B728CB9-FFCF-476E-A699-90A3BC88AB00}" type="pres">
      <dgm:prSet presAssocID="{61016231-3F19-4EF3-B5A7-50264D252D8D}" presName="invisiNode" presStyleLbl="node1" presStyleIdx="0" presStyleCnt="4"/>
      <dgm:spPr/>
    </dgm:pt>
    <dgm:pt modelId="{681D354F-F99E-4E2F-8B95-A95A55E0F1A1}" type="pres">
      <dgm:prSet presAssocID="{61016231-3F19-4EF3-B5A7-50264D252D8D}" presName="imagNode" presStyleLbl="fgImgPlac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3D box skeletons"/>
        </a:ext>
      </dgm:extLst>
    </dgm:pt>
    <dgm:pt modelId="{7043378D-DE52-4FAB-81B4-24E97D4F5E5D}" type="pres">
      <dgm:prSet presAssocID="{D4843AA2-9B68-436B-B941-D49594822776}" presName="sibTrans" presStyleLbl="sibTrans2D1" presStyleIdx="0" presStyleCnt="0"/>
      <dgm:spPr/>
    </dgm:pt>
    <dgm:pt modelId="{FC9818ED-104F-41B9-8C06-6E4CD6039F48}" type="pres">
      <dgm:prSet presAssocID="{D91BCF03-942A-4D15-AB98-E7F5BC7A716D}" presName="compNode" presStyleCnt="0"/>
      <dgm:spPr/>
    </dgm:pt>
    <dgm:pt modelId="{BB3F227C-EFA7-4F76-8C69-9A69A14B6D40}" type="pres">
      <dgm:prSet presAssocID="{D91BCF03-942A-4D15-AB98-E7F5BC7A716D}" presName="node" presStyleLbl="node1" presStyleIdx="1" presStyleCnt="4">
        <dgm:presLayoutVars>
          <dgm:bulletEnabled val="1"/>
        </dgm:presLayoutVars>
      </dgm:prSet>
      <dgm:spPr/>
    </dgm:pt>
    <dgm:pt modelId="{4305C0BB-241F-4B05-A1C1-5A301CCCB882}" type="pres">
      <dgm:prSet presAssocID="{D91BCF03-942A-4D15-AB98-E7F5BC7A716D}" presName="invisiNode" presStyleLbl="node1" presStyleIdx="1" presStyleCnt="4"/>
      <dgm:spPr/>
    </dgm:pt>
    <dgm:pt modelId="{4ED11B5B-A476-4229-8312-439C871367E6}" type="pres">
      <dgm:prSet presAssocID="{D91BCF03-942A-4D15-AB98-E7F5BC7A716D}" presName="imagNode" presStyleLbl="fgImgPlace1" presStyleIdx="1" presStyleCnt="4"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 sign on figures"/>
        </a:ext>
      </dgm:extLst>
    </dgm:pt>
    <dgm:pt modelId="{0BD18EBE-70D5-4D2C-90D9-D8FD26DC3B3F}" type="pres">
      <dgm:prSet presAssocID="{BBA734D1-3333-4B56-91E8-6CA572BB4774}" presName="sibTrans" presStyleLbl="sibTrans2D1" presStyleIdx="0" presStyleCnt="0"/>
      <dgm:spPr/>
    </dgm:pt>
    <dgm:pt modelId="{F3763723-282A-4862-992C-C10E93E381D0}" type="pres">
      <dgm:prSet presAssocID="{9CA3B9D5-B91F-4951-9067-922526B256D2}" presName="compNode" presStyleCnt="0"/>
      <dgm:spPr/>
    </dgm:pt>
    <dgm:pt modelId="{6476B4AD-DFB3-4B6B-A798-B900876F855B}" type="pres">
      <dgm:prSet presAssocID="{9CA3B9D5-B91F-4951-9067-922526B256D2}" presName="node" presStyleLbl="node1" presStyleIdx="2" presStyleCnt="4">
        <dgm:presLayoutVars>
          <dgm:bulletEnabled val="1"/>
        </dgm:presLayoutVars>
      </dgm:prSet>
      <dgm:spPr/>
    </dgm:pt>
    <dgm:pt modelId="{0607E1A1-01AF-421C-B1B9-677BAC83C556}" type="pres">
      <dgm:prSet presAssocID="{9CA3B9D5-B91F-4951-9067-922526B256D2}" presName="invisiNode" presStyleLbl="node1" presStyleIdx="2" presStyleCnt="4"/>
      <dgm:spPr/>
    </dgm:pt>
    <dgm:pt modelId="{5AC98A1E-5182-4C41-9360-B7FD47914CE7}" type="pres">
      <dgm:prSet presAssocID="{9CA3B9D5-B91F-4951-9067-922526B256D2}" presName="imagNode" presStyleLbl="fgImgPlace1" presStyleIdx="2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oy robots shaking hands"/>
        </a:ext>
      </dgm:extLst>
    </dgm:pt>
    <dgm:pt modelId="{B3426CC2-0D36-4523-880A-7D8E8E4E3ADC}" type="pres">
      <dgm:prSet presAssocID="{D9C15BAE-1EDA-49FD-865B-9BF16C4A3984}" presName="sibTrans" presStyleLbl="sibTrans2D1" presStyleIdx="0" presStyleCnt="0"/>
      <dgm:spPr/>
    </dgm:pt>
    <dgm:pt modelId="{A6FFB363-449F-46AC-BBEF-0A24263D4405}" type="pres">
      <dgm:prSet presAssocID="{1577629E-AD72-4B46-A27D-E3E55A4E4D29}" presName="compNode" presStyleCnt="0"/>
      <dgm:spPr/>
    </dgm:pt>
    <dgm:pt modelId="{3677E758-A98F-4CED-A2AA-81D6E7BA25A1}" type="pres">
      <dgm:prSet presAssocID="{1577629E-AD72-4B46-A27D-E3E55A4E4D29}" presName="node" presStyleLbl="node1" presStyleIdx="3" presStyleCnt="4">
        <dgm:presLayoutVars>
          <dgm:bulletEnabled val="1"/>
        </dgm:presLayoutVars>
      </dgm:prSet>
      <dgm:spPr/>
    </dgm:pt>
    <dgm:pt modelId="{76F98E80-B8F0-4C62-AB3E-571B406ECC2B}" type="pres">
      <dgm:prSet presAssocID="{1577629E-AD72-4B46-A27D-E3E55A4E4D29}" presName="invisiNode" presStyleLbl="node1" presStyleIdx="3" presStyleCnt="4"/>
      <dgm:spPr/>
    </dgm:pt>
    <dgm:pt modelId="{01A40823-3ED6-4F1F-B65A-98FBC7D8C844}" type="pres">
      <dgm:prSet presAssocID="{1577629E-AD72-4B46-A27D-E3E55A4E4D29}" presName="imagNode" presStyleLbl="fgImgPlace1" presStyleIdx="3" presStyleCnt="4"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</dgm:ptLst>
  <dgm:cxnLst>
    <dgm:cxn modelId="{48E1130D-6FDF-4BAC-9268-3847D6D05BF4}" srcId="{1331A712-E9B6-48E4-93C4-EEA58F3DD7F7}" destId="{1577629E-AD72-4B46-A27D-E3E55A4E4D29}" srcOrd="3" destOrd="0" parTransId="{DF35E34D-EFCF-48FE-8D4A-C530D2515703}" sibTransId="{F56CB84C-64AC-4593-BE0B-B49691B922D5}"/>
    <dgm:cxn modelId="{30E3AA2A-C947-403F-9FA3-875E64141CAA}" srcId="{1331A712-E9B6-48E4-93C4-EEA58F3DD7F7}" destId="{D91BCF03-942A-4D15-AB98-E7F5BC7A716D}" srcOrd="1" destOrd="0" parTransId="{E694D2F6-E52E-4822-85E8-EA5C8CC39E38}" sibTransId="{BBA734D1-3333-4B56-91E8-6CA572BB4774}"/>
    <dgm:cxn modelId="{CA2E7260-0C2B-411F-8402-0004ABE68FA0}" type="presOf" srcId="{D9C15BAE-1EDA-49FD-865B-9BF16C4A3984}" destId="{B3426CC2-0D36-4523-880A-7D8E8E4E3ADC}" srcOrd="0" destOrd="0" presId="urn:microsoft.com/office/officeart/2005/8/layout/pList2"/>
    <dgm:cxn modelId="{2E4CDC41-4FF6-488F-853B-B7075EAD9D23}" type="presOf" srcId="{1577629E-AD72-4B46-A27D-E3E55A4E4D29}" destId="{3677E758-A98F-4CED-A2AA-81D6E7BA25A1}" srcOrd="0" destOrd="0" presId="urn:microsoft.com/office/officeart/2005/8/layout/pList2"/>
    <dgm:cxn modelId="{2F61636F-4C93-45BA-BE04-1499CF524C13}" type="presOf" srcId="{BBA734D1-3333-4B56-91E8-6CA572BB4774}" destId="{0BD18EBE-70D5-4D2C-90D9-D8FD26DC3B3F}" srcOrd="0" destOrd="0" presId="urn:microsoft.com/office/officeart/2005/8/layout/pList2"/>
    <dgm:cxn modelId="{92896D53-104F-49D7-ABFE-7338AA772532}" type="presOf" srcId="{D4843AA2-9B68-436B-B941-D49594822776}" destId="{7043378D-DE52-4FAB-81B4-24E97D4F5E5D}" srcOrd="0" destOrd="0" presId="urn:microsoft.com/office/officeart/2005/8/layout/pList2"/>
    <dgm:cxn modelId="{DCD309A1-C240-42F1-8629-21726E5C601E}" type="presOf" srcId="{61016231-3F19-4EF3-B5A7-50264D252D8D}" destId="{F70F7F8D-48C1-4314-BF66-3F20969A1D22}" srcOrd="0" destOrd="0" presId="urn:microsoft.com/office/officeart/2005/8/layout/pList2"/>
    <dgm:cxn modelId="{7D0BD1BA-06F0-43AA-8C90-2B729FBA6307}" srcId="{1331A712-E9B6-48E4-93C4-EEA58F3DD7F7}" destId="{9CA3B9D5-B91F-4951-9067-922526B256D2}" srcOrd="2" destOrd="0" parTransId="{865A25C1-704F-45B4-8CA3-5F96D857F633}" sibTransId="{D9C15BAE-1EDA-49FD-865B-9BF16C4A3984}"/>
    <dgm:cxn modelId="{56757DBC-F42E-4B6D-97B1-5E2081AE5E01}" type="presOf" srcId="{9CA3B9D5-B91F-4951-9067-922526B256D2}" destId="{6476B4AD-DFB3-4B6B-A798-B900876F855B}" srcOrd="0" destOrd="0" presId="urn:microsoft.com/office/officeart/2005/8/layout/pList2"/>
    <dgm:cxn modelId="{1C6372C1-9A94-44EA-84C4-6854B40C3EFB}" type="presOf" srcId="{1331A712-E9B6-48E4-93C4-EEA58F3DD7F7}" destId="{761B7DDF-C3FC-4577-AA5A-BB0998C50FDF}" srcOrd="0" destOrd="0" presId="urn:microsoft.com/office/officeart/2005/8/layout/pList2"/>
    <dgm:cxn modelId="{424E86E7-ADA6-4902-A526-4C94C2624DAB}" type="presOf" srcId="{D91BCF03-942A-4D15-AB98-E7F5BC7A716D}" destId="{BB3F227C-EFA7-4F76-8C69-9A69A14B6D40}" srcOrd="0" destOrd="0" presId="urn:microsoft.com/office/officeart/2005/8/layout/pList2"/>
    <dgm:cxn modelId="{4A00A7F2-EEC6-4729-ABF8-C0110EF56351}" srcId="{1331A712-E9B6-48E4-93C4-EEA58F3DD7F7}" destId="{61016231-3F19-4EF3-B5A7-50264D252D8D}" srcOrd="0" destOrd="0" parTransId="{336310C4-62C1-49F9-8C23-F4C30120EA21}" sibTransId="{D4843AA2-9B68-436B-B941-D49594822776}"/>
    <dgm:cxn modelId="{92F627B7-5D7C-48B5-9F5B-83494542D87E}" type="presParOf" srcId="{761B7DDF-C3FC-4577-AA5A-BB0998C50FDF}" destId="{C8EACDF0-3628-45C1-8B3C-D687905AD5D6}" srcOrd="0" destOrd="0" presId="urn:microsoft.com/office/officeart/2005/8/layout/pList2"/>
    <dgm:cxn modelId="{1F93B448-A962-4C50-8E3D-F273606DFFA7}" type="presParOf" srcId="{761B7DDF-C3FC-4577-AA5A-BB0998C50FDF}" destId="{E356DDD6-A94C-4671-A776-843A16243654}" srcOrd="1" destOrd="0" presId="urn:microsoft.com/office/officeart/2005/8/layout/pList2"/>
    <dgm:cxn modelId="{9ECDC3AF-E04B-47B5-9175-47D2FDAE0AE4}" type="presParOf" srcId="{E356DDD6-A94C-4671-A776-843A16243654}" destId="{6B4FA423-3243-40F2-A94D-478CDF7B0FFE}" srcOrd="0" destOrd="0" presId="urn:microsoft.com/office/officeart/2005/8/layout/pList2"/>
    <dgm:cxn modelId="{9EFA192F-2B72-4BC0-B9FE-EAFFA6888843}" type="presParOf" srcId="{6B4FA423-3243-40F2-A94D-478CDF7B0FFE}" destId="{F70F7F8D-48C1-4314-BF66-3F20969A1D22}" srcOrd="0" destOrd="0" presId="urn:microsoft.com/office/officeart/2005/8/layout/pList2"/>
    <dgm:cxn modelId="{1BEC87B2-7310-4507-ACC4-A735841F9ECF}" type="presParOf" srcId="{6B4FA423-3243-40F2-A94D-478CDF7B0FFE}" destId="{9B728CB9-FFCF-476E-A699-90A3BC88AB00}" srcOrd="1" destOrd="0" presId="urn:microsoft.com/office/officeart/2005/8/layout/pList2"/>
    <dgm:cxn modelId="{1E0F50DA-F144-4192-9C6B-BA2CB0F3A79B}" type="presParOf" srcId="{6B4FA423-3243-40F2-A94D-478CDF7B0FFE}" destId="{681D354F-F99E-4E2F-8B95-A95A55E0F1A1}" srcOrd="2" destOrd="0" presId="urn:microsoft.com/office/officeart/2005/8/layout/pList2"/>
    <dgm:cxn modelId="{71F3D955-3409-479F-A994-9735646D14CD}" type="presParOf" srcId="{E356DDD6-A94C-4671-A776-843A16243654}" destId="{7043378D-DE52-4FAB-81B4-24E97D4F5E5D}" srcOrd="1" destOrd="0" presId="urn:microsoft.com/office/officeart/2005/8/layout/pList2"/>
    <dgm:cxn modelId="{87755ACE-952E-4ABF-8503-726BA24EFF25}" type="presParOf" srcId="{E356DDD6-A94C-4671-A776-843A16243654}" destId="{FC9818ED-104F-41B9-8C06-6E4CD6039F48}" srcOrd="2" destOrd="0" presId="urn:microsoft.com/office/officeart/2005/8/layout/pList2"/>
    <dgm:cxn modelId="{1F844092-F32B-4E6E-A0DA-50B6771CDDE6}" type="presParOf" srcId="{FC9818ED-104F-41B9-8C06-6E4CD6039F48}" destId="{BB3F227C-EFA7-4F76-8C69-9A69A14B6D40}" srcOrd="0" destOrd="0" presId="urn:microsoft.com/office/officeart/2005/8/layout/pList2"/>
    <dgm:cxn modelId="{C848C5A9-5091-4AF3-A83B-55A077ED69A6}" type="presParOf" srcId="{FC9818ED-104F-41B9-8C06-6E4CD6039F48}" destId="{4305C0BB-241F-4B05-A1C1-5A301CCCB882}" srcOrd="1" destOrd="0" presId="urn:microsoft.com/office/officeart/2005/8/layout/pList2"/>
    <dgm:cxn modelId="{16135039-790F-40A9-A16E-EF5A626CEC6D}" type="presParOf" srcId="{FC9818ED-104F-41B9-8C06-6E4CD6039F48}" destId="{4ED11B5B-A476-4229-8312-439C871367E6}" srcOrd="2" destOrd="0" presId="urn:microsoft.com/office/officeart/2005/8/layout/pList2"/>
    <dgm:cxn modelId="{749ECC1D-55BD-4327-A8BE-7B32A87AA337}" type="presParOf" srcId="{E356DDD6-A94C-4671-A776-843A16243654}" destId="{0BD18EBE-70D5-4D2C-90D9-D8FD26DC3B3F}" srcOrd="3" destOrd="0" presId="urn:microsoft.com/office/officeart/2005/8/layout/pList2"/>
    <dgm:cxn modelId="{F80D52A7-B125-4465-9BD0-D9A43E86B51A}" type="presParOf" srcId="{E356DDD6-A94C-4671-A776-843A16243654}" destId="{F3763723-282A-4862-992C-C10E93E381D0}" srcOrd="4" destOrd="0" presId="urn:microsoft.com/office/officeart/2005/8/layout/pList2"/>
    <dgm:cxn modelId="{026C1890-4986-42AA-A625-71771DFDBB9B}" type="presParOf" srcId="{F3763723-282A-4862-992C-C10E93E381D0}" destId="{6476B4AD-DFB3-4B6B-A798-B900876F855B}" srcOrd="0" destOrd="0" presId="urn:microsoft.com/office/officeart/2005/8/layout/pList2"/>
    <dgm:cxn modelId="{7E9DAF12-7DFD-4451-B1CA-DC454B1215FA}" type="presParOf" srcId="{F3763723-282A-4862-992C-C10E93E381D0}" destId="{0607E1A1-01AF-421C-B1B9-677BAC83C556}" srcOrd="1" destOrd="0" presId="urn:microsoft.com/office/officeart/2005/8/layout/pList2"/>
    <dgm:cxn modelId="{35FFE3CC-84B1-4B35-AAAD-51C98FC2D00E}" type="presParOf" srcId="{F3763723-282A-4862-992C-C10E93E381D0}" destId="{5AC98A1E-5182-4C41-9360-B7FD47914CE7}" srcOrd="2" destOrd="0" presId="urn:microsoft.com/office/officeart/2005/8/layout/pList2"/>
    <dgm:cxn modelId="{5C44F320-9C7D-4FB3-9C27-C67BA78FEAD3}" type="presParOf" srcId="{E356DDD6-A94C-4671-A776-843A16243654}" destId="{B3426CC2-0D36-4523-880A-7D8E8E4E3ADC}" srcOrd="5" destOrd="0" presId="urn:microsoft.com/office/officeart/2005/8/layout/pList2"/>
    <dgm:cxn modelId="{3502E2F5-1F6A-42B8-823B-F24706790597}" type="presParOf" srcId="{E356DDD6-A94C-4671-A776-843A16243654}" destId="{A6FFB363-449F-46AC-BBEF-0A24263D4405}" srcOrd="6" destOrd="0" presId="urn:microsoft.com/office/officeart/2005/8/layout/pList2"/>
    <dgm:cxn modelId="{7BEBC933-53DF-4FF1-B752-DE14C89078E3}" type="presParOf" srcId="{A6FFB363-449F-46AC-BBEF-0A24263D4405}" destId="{3677E758-A98F-4CED-A2AA-81D6E7BA25A1}" srcOrd="0" destOrd="0" presId="urn:microsoft.com/office/officeart/2005/8/layout/pList2"/>
    <dgm:cxn modelId="{C60A28A1-7A76-4B56-B02E-09AF84A0D3D3}" type="presParOf" srcId="{A6FFB363-449F-46AC-BBEF-0A24263D4405}" destId="{76F98E80-B8F0-4C62-AB3E-571B406ECC2B}" srcOrd="1" destOrd="0" presId="urn:microsoft.com/office/officeart/2005/8/layout/pList2"/>
    <dgm:cxn modelId="{70C3FE32-5B87-4F3B-ABBC-37E5E0F59901}" type="presParOf" srcId="{A6FFB363-449F-46AC-BBEF-0A24263D4405}" destId="{01A40823-3ED6-4F1F-B65A-98FBC7D8C844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24A8CF-EB9F-4553-958E-A4821CEF5B06}" type="doc">
      <dgm:prSet loTypeId="urn:microsoft.com/office/officeart/2005/8/layout/venn2" loCatId="relationship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en-GB"/>
        </a:p>
      </dgm:t>
    </dgm:pt>
    <dgm:pt modelId="{72BA1337-C402-488C-8B3A-DC3A6D0EBE8B}">
      <dgm:prSet phldrT="[Text]" custT="1"/>
      <dgm:spPr/>
      <dgm:t>
        <a:bodyPr/>
        <a:lstStyle/>
        <a:p>
          <a:r>
            <a:rPr lang="en-GB" sz="2000" dirty="0"/>
            <a:t>Distributed Systems</a:t>
          </a:r>
        </a:p>
      </dgm:t>
    </dgm:pt>
    <dgm:pt modelId="{B9F2C16A-9F53-4C65-AA7D-BA02ECA92817}" type="parTrans" cxnId="{174ACC47-5CC4-4C8E-B803-C27480538FE5}">
      <dgm:prSet/>
      <dgm:spPr/>
      <dgm:t>
        <a:bodyPr/>
        <a:lstStyle/>
        <a:p>
          <a:endParaRPr lang="en-GB"/>
        </a:p>
      </dgm:t>
    </dgm:pt>
    <dgm:pt modelId="{EEC2C52E-EBA3-49A4-896C-D52183EA57D2}" type="sibTrans" cxnId="{174ACC47-5CC4-4C8E-B803-C27480538FE5}">
      <dgm:prSet/>
      <dgm:spPr/>
      <dgm:t>
        <a:bodyPr/>
        <a:lstStyle/>
        <a:p>
          <a:endParaRPr lang="en-GB"/>
        </a:p>
      </dgm:t>
    </dgm:pt>
    <dgm:pt modelId="{30482619-28E1-4EEC-AE58-9DE634CC8C9C}">
      <dgm:prSet phldrT="[Text]" custT="1"/>
      <dgm:spPr/>
      <dgm:t>
        <a:bodyPr/>
        <a:lstStyle/>
        <a:p>
          <a:endParaRPr lang="en-GB" sz="1800" dirty="0"/>
        </a:p>
        <a:p>
          <a:r>
            <a:rPr lang="en-GB" sz="1800" dirty="0"/>
            <a:t>Distributed Ledger Technology</a:t>
          </a:r>
        </a:p>
      </dgm:t>
    </dgm:pt>
    <dgm:pt modelId="{B1FEEEFB-18A5-4425-8D01-D072B4ABA5C4}" type="parTrans" cxnId="{87B85E76-D176-4B60-9CA5-F735024A36CA}">
      <dgm:prSet/>
      <dgm:spPr/>
      <dgm:t>
        <a:bodyPr/>
        <a:lstStyle/>
        <a:p>
          <a:endParaRPr lang="en-GB"/>
        </a:p>
      </dgm:t>
    </dgm:pt>
    <dgm:pt modelId="{739FD054-FCF0-48AB-BBC9-DBABEB531E5A}" type="sibTrans" cxnId="{87B85E76-D176-4B60-9CA5-F735024A36CA}">
      <dgm:prSet/>
      <dgm:spPr/>
      <dgm:t>
        <a:bodyPr/>
        <a:lstStyle/>
        <a:p>
          <a:endParaRPr lang="en-GB"/>
        </a:p>
      </dgm:t>
    </dgm:pt>
    <dgm:pt modelId="{1AB72ADC-BB15-4280-AB3D-15BCA6735E51}">
      <dgm:prSet phldrT="[Text]"/>
      <dgm:spPr/>
      <dgm:t>
        <a:bodyPr/>
        <a:lstStyle/>
        <a:p>
          <a:r>
            <a:rPr lang="en-GB" dirty="0">
              <a:solidFill>
                <a:srgbClr val="FF0000"/>
              </a:solidFill>
            </a:rPr>
            <a:t>Blockchain</a:t>
          </a:r>
        </a:p>
      </dgm:t>
    </dgm:pt>
    <dgm:pt modelId="{B89F9A9D-0E70-4FF2-BF05-B54023015EE2}" type="parTrans" cxnId="{1F22349C-F569-4DF4-8823-938740CD50E5}">
      <dgm:prSet/>
      <dgm:spPr/>
      <dgm:t>
        <a:bodyPr/>
        <a:lstStyle/>
        <a:p>
          <a:endParaRPr lang="en-GB"/>
        </a:p>
      </dgm:t>
    </dgm:pt>
    <dgm:pt modelId="{85482E28-DB30-4886-9089-362CD72BF4EC}" type="sibTrans" cxnId="{1F22349C-F569-4DF4-8823-938740CD50E5}">
      <dgm:prSet/>
      <dgm:spPr/>
      <dgm:t>
        <a:bodyPr/>
        <a:lstStyle/>
        <a:p>
          <a:endParaRPr lang="en-GB"/>
        </a:p>
      </dgm:t>
    </dgm:pt>
    <dgm:pt modelId="{B33A16B3-66F9-4324-80E0-0357EC76B693}" type="pres">
      <dgm:prSet presAssocID="{6424A8CF-EB9F-4553-958E-A4821CEF5B06}" presName="Name0" presStyleCnt="0">
        <dgm:presLayoutVars>
          <dgm:chMax val="7"/>
          <dgm:resizeHandles val="exact"/>
        </dgm:presLayoutVars>
      </dgm:prSet>
      <dgm:spPr/>
    </dgm:pt>
    <dgm:pt modelId="{74C79DEE-B679-418F-8235-3F9800127509}" type="pres">
      <dgm:prSet presAssocID="{6424A8CF-EB9F-4553-958E-A4821CEF5B06}" presName="comp1" presStyleCnt="0"/>
      <dgm:spPr/>
    </dgm:pt>
    <dgm:pt modelId="{FF8F2201-7042-411F-A456-B9625617C884}" type="pres">
      <dgm:prSet presAssocID="{6424A8CF-EB9F-4553-958E-A4821CEF5B06}" presName="circle1" presStyleLbl="node1" presStyleIdx="0" presStyleCnt="3" custScaleX="99999" custScaleY="77712"/>
      <dgm:spPr/>
    </dgm:pt>
    <dgm:pt modelId="{D866D424-696D-4EB3-989F-E4DD15CF07D7}" type="pres">
      <dgm:prSet presAssocID="{6424A8CF-EB9F-4553-958E-A4821CEF5B06}" presName="c1text" presStyleLbl="node1" presStyleIdx="0" presStyleCnt="3">
        <dgm:presLayoutVars>
          <dgm:bulletEnabled val="1"/>
        </dgm:presLayoutVars>
      </dgm:prSet>
      <dgm:spPr/>
    </dgm:pt>
    <dgm:pt modelId="{FE241BDF-6B01-43A3-8F8A-D6D91ABA5C4B}" type="pres">
      <dgm:prSet presAssocID="{6424A8CF-EB9F-4553-958E-A4821CEF5B06}" presName="comp2" presStyleCnt="0"/>
      <dgm:spPr/>
    </dgm:pt>
    <dgm:pt modelId="{A7D18293-8699-40B3-B613-9FF391784BF0}" type="pres">
      <dgm:prSet presAssocID="{6424A8CF-EB9F-4553-958E-A4821CEF5B06}" presName="circle2" presStyleLbl="node1" presStyleIdx="1" presStyleCnt="3" custScaleY="69586"/>
      <dgm:spPr/>
    </dgm:pt>
    <dgm:pt modelId="{49160253-A6D1-44E5-8FE2-756DD3B16DDA}" type="pres">
      <dgm:prSet presAssocID="{6424A8CF-EB9F-4553-958E-A4821CEF5B06}" presName="c2text" presStyleLbl="node1" presStyleIdx="1" presStyleCnt="3">
        <dgm:presLayoutVars>
          <dgm:bulletEnabled val="1"/>
        </dgm:presLayoutVars>
      </dgm:prSet>
      <dgm:spPr/>
    </dgm:pt>
    <dgm:pt modelId="{E8EB3A76-979E-4302-A74F-57CF487DF21E}" type="pres">
      <dgm:prSet presAssocID="{6424A8CF-EB9F-4553-958E-A4821CEF5B06}" presName="comp3" presStyleCnt="0"/>
      <dgm:spPr/>
    </dgm:pt>
    <dgm:pt modelId="{7BD3A8C0-CF4C-4377-8CBA-752F06A0AACF}" type="pres">
      <dgm:prSet presAssocID="{6424A8CF-EB9F-4553-958E-A4821CEF5B06}" presName="circle3" presStyleLbl="node1" presStyleIdx="2" presStyleCnt="3" custScaleY="55826"/>
      <dgm:spPr/>
    </dgm:pt>
    <dgm:pt modelId="{14D9C206-4231-401B-9847-AA078F3E43EC}" type="pres">
      <dgm:prSet presAssocID="{6424A8CF-EB9F-4553-958E-A4821CEF5B06}" presName="c3text" presStyleLbl="node1" presStyleIdx="2" presStyleCnt="3">
        <dgm:presLayoutVars>
          <dgm:bulletEnabled val="1"/>
        </dgm:presLayoutVars>
      </dgm:prSet>
      <dgm:spPr/>
    </dgm:pt>
  </dgm:ptLst>
  <dgm:cxnLst>
    <dgm:cxn modelId="{CEA30843-7D75-464E-8E38-19C9C4AC9697}" type="presOf" srcId="{1AB72ADC-BB15-4280-AB3D-15BCA6735E51}" destId="{7BD3A8C0-CF4C-4377-8CBA-752F06A0AACF}" srcOrd="0" destOrd="0" presId="urn:microsoft.com/office/officeart/2005/8/layout/venn2"/>
    <dgm:cxn modelId="{BCDAA544-CBC9-4DBE-B623-561C65C58627}" type="presOf" srcId="{30482619-28E1-4EEC-AE58-9DE634CC8C9C}" destId="{A7D18293-8699-40B3-B613-9FF391784BF0}" srcOrd="0" destOrd="0" presId="urn:microsoft.com/office/officeart/2005/8/layout/venn2"/>
    <dgm:cxn modelId="{833A9347-8A18-4141-9814-E149BF691B20}" type="presOf" srcId="{30482619-28E1-4EEC-AE58-9DE634CC8C9C}" destId="{49160253-A6D1-44E5-8FE2-756DD3B16DDA}" srcOrd="1" destOrd="0" presId="urn:microsoft.com/office/officeart/2005/8/layout/venn2"/>
    <dgm:cxn modelId="{174ACC47-5CC4-4C8E-B803-C27480538FE5}" srcId="{6424A8CF-EB9F-4553-958E-A4821CEF5B06}" destId="{72BA1337-C402-488C-8B3A-DC3A6D0EBE8B}" srcOrd="0" destOrd="0" parTransId="{B9F2C16A-9F53-4C65-AA7D-BA02ECA92817}" sibTransId="{EEC2C52E-EBA3-49A4-896C-D52183EA57D2}"/>
    <dgm:cxn modelId="{87B85E76-D176-4B60-9CA5-F735024A36CA}" srcId="{6424A8CF-EB9F-4553-958E-A4821CEF5B06}" destId="{30482619-28E1-4EEC-AE58-9DE634CC8C9C}" srcOrd="1" destOrd="0" parTransId="{B1FEEEFB-18A5-4425-8D01-D072B4ABA5C4}" sibTransId="{739FD054-FCF0-48AB-BBC9-DBABEB531E5A}"/>
    <dgm:cxn modelId="{89E5CF98-45CB-48EC-A5D7-D1BF4F41E910}" type="presOf" srcId="{72BA1337-C402-488C-8B3A-DC3A6D0EBE8B}" destId="{D866D424-696D-4EB3-989F-E4DD15CF07D7}" srcOrd="1" destOrd="0" presId="urn:microsoft.com/office/officeart/2005/8/layout/venn2"/>
    <dgm:cxn modelId="{1F22349C-F569-4DF4-8823-938740CD50E5}" srcId="{6424A8CF-EB9F-4553-958E-A4821CEF5B06}" destId="{1AB72ADC-BB15-4280-AB3D-15BCA6735E51}" srcOrd="2" destOrd="0" parTransId="{B89F9A9D-0E70-4FF2-BF05-B54023015EE2}" sibTransId="{85482E28-DB30-4886-9089-362CD72BF4EC}"/>
    <dgm:cxn modelId="{B4EA63B0-0089-4205-86B0-47200A7F2666}" type="presOf" srcId="{72BA1337-C402-488C-8B3A-DC3A6D0EBE8B}" destId="{FF8F2201-7042-411F-A456-B9625617C884}" srcOrd="0" destOrd="0" presId="urn:microsoft.com/office/officeart/2005/8/layout/venn2"/>
    <dgm:cxn modelId="{E9A01BD8-ABD9-437A-BCD5-3AEAB8C53761}" type="presOf" srcId="{1AB72ADC-BB15-4280-AB3D-15BCA6735E51}" destId="{14D9C206-4231-401B-9847-AA078F3E43EC}" srcOrd="1" destOrd="0" presId="urn:microsoft.com/office/officeart/2005/8/layout/venn2"/>
    <dgm:cxn modelId="{716A82E0-35CA-4E72-9D8D-78D6F6F305DE}" type="presOf" srcId="{6424A8CF-EB9F-4553-958E-A4821CEF5B06}" destId="{B33A16B3-66F9-4324-80E0-0357EC76B693}" srcOrd="0" destOrd="0" presId="urn:microsoft.com/office/officeart/2005/8/layout/venn2"/>
    <dgm:cxn modelId="{87E0B662-32CF-4C6A-A581-8A55A33B015B}" type="presParOf" srcId="{B33A16B3-66F9-4324-80E0-0357EC76B693}" destId="{74C79DEE-B679-418F-8235-3F9800127509}" srcOrd="0" destOrd="0" presId="urn:microsoft.com/office/officeart/2005/8/layout/venn2"/>
    <dgm:cxn modelId="{C2DC65CF-A483-4133-86F7-B6112678ED09}" type="presParOf" srcId="{74C79DEE-B679-418F-8235-3F9800127509}" destId="{FF8F2201-7042-411F-A456-B9625617C884}" srcOrd="0" destOrd="0" presId="urn:microsoft.com/office/officeart/2005/8/layout/venn2"/>
    <dgm:cxn modelId="{FAF02382-09A1-4C84-82C6-514675925FE9}" type="presParOf" srcId="{74C79DEE-B679-418F-8235-3F9800127509}" destId="{D866D424-696D-4EB3-989F-E4DD15CF07D7}" srcOrd="1" destOrd="0" presId="urn:microsoft.com/office/officeart/2005/8/layout/venn2"/>
    <dgm:cxn modelId="{7DA29EA1-754F-4199-BD50-ED26DCB5F332}" type="presParOf" srcId="{B33A16B3-66F9-4324-80E0-0357EC76B693}" destId="{FE241BDF-6B01-43A3-8F8A-D6D91ABA5C4B}" srcOrd="1" destOrd="0" presId="urn:microsoft.com/office/officeart/2005/8/layout/venn2"/>
    <dgm:cxn modelId="{113C3B8D-731F-4A0A-92CD-8180408AF0B4}" type="presParOf" srcId="{FE241BDF-6B01-43A3-8F8A-D6D91ABA5C4B}" destId="{A7D18293-8699-40B3-B613-9FF391784BF0}" srcOrd="0" destOrd="0" presId="urn:microsoft.com/office/officeart/2005/8/layout/venn2"/>
    <dgm:cxn modelId="{43922159-B917-4280-BE3A-BF6711471A09}" type="presParOf" srcId="{FE241BDF-6B01-43A3-8F8A-D6D91ABA5C4B}" destId="{49160253-A6D1-44E5-8FE2-756DD3B16DDA}" srcOrd="1" destOrd="0" presId="urn:microsoft.com/office/officeart/2005/8/layout/venn2"/>
    <dgm:cxn modelId="{9D68DFF8-662A-478C-ADB0-B482D14F37DC}" type="presParOf" srcId="{B33A16B3-66F9-4324-80E0-0357EC76B693}" destId="{E8EB3A76-979E-4302-A74F-57CF487DF21E}" srcOrd="2" destOrd="0" presId="urn:microsoft.com/office/officeart/2005/8/layout/venn2"/>
    <dgm:cxn modelId="{E64942EB-45D1-4121-89D0-73D4FCC537FA}" type="presParOf" srcId="{E8EB3A76-979E-4302-A74F-57CF487DF21E}" destId="{7BD3A8C0-CF4C-4377-8CBA-752F06A0AACF}" srcOrd="0" destOrd="0" presId="urn:microsoft.com/office/officeart/2005/8/layout/venn2"/>
    <dgm:cxn modelId="{CB2004F9-68F7-4904-B512-BA966D147021}" type="presParOf" srcId="{E8EB3A76-979E-4302-A74F-57CF487DF21E}" destId="{14D9C206-4231-401B-9847-AA078F3E43EC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EACDF0-3628-45C1-8B3C-D687905AD5D6}">
      <dsp:nvSpPr>
        <dsp:cNvPr id="0" name=""/>
        <dsp:cNvSpPr/>
      </dsp:nvSpPr>
      <dsp:spPr>
        <a:xfrm>
          <a:off x="0" y="346094"/>
          <a:ext cx="10515600" cy="19581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1D354F-F99E-4E2F-8B95-A95A55E0F1A1}">
      <dsp:nvSpPr>
        <dsp:cNvPr id="0" name=""/>
        <dsp:cNvSpPr/>
      </dsp:nvSpPr>
      <dsp:spPr>
        <a:xfrm>
          <a:off x="318363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F7F8D-48C1-4314-BF66-3F20969A1D22}">
      <dsp:nvSpPr>
        <dsp:cNvPr id="0" name=""/>
        <dsp:cNvSpPr/>
      </dsp:nvSpPr>
      <dsp:spPr>
        <a:xfrm rot="10800000">
          <a:off x="318363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rgbClr val="00B0F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Monday AM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Properties of blockchains, their security and vulnerabilities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Introduction to the course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0" kern="1200" dirty="0"/>
            <a:t>Blockchain and Bitcoin</a:t>
          </a:r>
        </a:p>
        <a:p>
          <a:pPr marL="0"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Immutability, transparency and trust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1200" kern="1200" dirty="0"/>
            <a:t>Consensus and validation</a:t>
          </a:r>
        </a:p>
      </dsp:txBody>
      <dsp:txXfrm rot="10800000">
        <a:off x="389016" y="1958102"/>
        <a:ext cx="2156106" cy="2322582"/>
      </dsp:txXfrm>
    </dsp:sp>
    <dsp:sp modelId="{4ED11B5B-A476-4229-8312-439C871367E6}">
      <dsp:nvSpPr>
        <dsp:cNvPr id="0" name=""/>
        <dsp:cNvSpPr/>
      </dsp:nvSpPr>
      <dsp:spPr>
        <a:xfrm>
          <a:off x="2845517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3F227C-EFA7-4F76-8C69-9A69A14B6D40}">
      <dsp:nvSpPr>
        <dsp:cNvPr id="0" name=""/>
        <dsp:cNvSpPr/>
      </dsp:nvSpPr>
      <dsp:spPr>
        <a:xfrm rot="10800000">
          <a:off x="2845517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Monday PM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Crypto Assets – what they are and how they are protected</a:t>
          </a:r>
          <a:endParaRPr lang="en-GB" sz="1200" kern="1200" dirty="0"/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Types of crypto asset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Securing crypto assets in Wallets and Exchanges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Risks and best practice</a:t>
          </a:r>
        </a:p>
      </dsp:txBody>
      <dsp:txXfrm rot="10800000">
        <a:off x="2916170" y="1958102"/>
        <a:ext cx="2156106" cy="2322582"/>
      </dsp:txXfrm>
    </dsp:sp>
    <dsp:sp modelId="{5AC98A1E-5182-4C41-9360-B7FD47914CE7}">
      <dsp:nvSpPr>
        <dsp:cNvPr id="0" name=""/>
        <dsp:cNvSpPr/>
      </dsp:nvSpPr>
      <dsp:spPr>
        <a:xfrm>
          <a:off x="5372670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76B4AD-DFB3-4B6B-A798-B900876F855B}">
      <dsp:nvSpPr>
        <dsp:cNvPr id="0" name=""/>
        <dsp:cNvSpPr/>
      </dsp:nvSpPr>
      <dsp:spPr>
        <a:xfrm rot="10800000">
          <a:off x="5372670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Wednesday AM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Vulnerabilities: Smart Contracts and Public v Private chains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What is a Smart Contract?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The importance of auditing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Vulnerabilities and classic smart contract exploits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The Blockchain Trilemma and CAP Theorem</a:t>
          </a:r>
        </a:p>
      </dsp:txBody>
      <dsp:txXfrm rot="10800000">
        <a:off x="5443323" y="1958102"/>
        <a:ext cx="2156106" cy="2322582"/>
      </dsp:txXfrm>
    </dsp:sp>
    <dsp:sp modelId="{01A40823-3ED6-4F1F-B65A-98FBC7D8C844}">
      <dsp:nvSpPr>
        <dsp:cNvPr id="0" name=""/>
        <dsp:cNvSpPr/>
      </dsp:nvSpPr>
      <dsp:spPr>
        <a:xfrm>
          <a:off x="7899823" y="261080"/>
          <a:ext cx="2297412" cy="143594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77E758-A98F-4CED-A2AA-81D6E7BA25A1}">
      <dsp:nvSpPr>
        <dsp:cNvPr id="0" name=""/>
        <dsp:cNvSpPr/>
      </dsp:nvSpPr>
      <dsp:spPr>
        <a:xfrm rot="10800000">
          <a:off x="7899823" y="1958102"/>
          <a:ext cx="2297412" cy="239323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i="1" kern="1200" dirty="0"/>
            <a:t>Wednesday PM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dirty="0"/>
            <a:t>Global regulation and adoption of new business models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User protection and regulation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Sustainability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Blockchain as a transformative technology</a:t>
          </a:r>
        </a:p>
      </dsp:txBody>
      <dsp:txXfrm rot="10800000">
        <a:off x="7970476" y="1958102"/>
        <a:ext cx="2156106" cy="23225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F2201-7042-411F-A456-B9625617C884}">
      <dsp:nvSpPr>
        <dsp:cNvPr id="0" name=""/>
        <dsp:cNvSpPr/>
      </dsp:nvSpPr>
      <dsp:spPr>
        <a:xfrm>
          <a:off x="806338" y="503456"/>
          <a:ext cx="4538152" cy="3526724"/>
        </a:xfrm>
        <a:prstGeom prst="ellips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Distributed Systems</a:t>
          </a:r>
        </a:p>
      </dsp:txBody>
      <dsp:txXfrm>
        <a:off x="2282372" y="679792"/>
        <a:ext cx="1586084" cy="529008"/>
      </dsp:txXfrm>
    </dsp:sp>
    <dsp:sp modelId="{A7D18293-8699-40B3-B613-9FF391784BF0}">
      <dsp:nvSpPr>
        <dsp:cNvPr id="0" name=""/>
        <dsp:cNvSpPr/>
      </dsp:nvSpPr>
      <dsp:spPr>
        <a:xfrm>
          <a:off x="1373590" y="1649861"/>
          <a:ext cx="3403648" cy="2368462"/>
        </a:xfrm>
        <a:prstGeom prst="ellipse">
          <a:avLst/>
        </a:prstGeom>
        <a:solidFill>
          <a:schemeClr val="accent3">
            <a:shade val="80000"/>
            <a:hueOff val="-128999"/>
            <a:satOff val="-26493"/>
            <a:lumOff val="1988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Distributed Ledger Technology</a:t>
          </a:r>
        </a:p>
      </dsp:txBody>
      <dsp:txXfrm>
        <a:off x="2282364" y="1797890"/>
        <a:ext cx="1586100" cy="444086"/>
      </dsp:txXfrm>
    </dsp:sp>
    <dsp:sp modelId="{7BD3A8C0-CF4C-4377-8CBA-752F06A0AACF}">
      <dsp:nvSpPr>
        <dsp:cNvPr id="0" name=""/>
        <dsp:cNvSpPr/>
      </dsp:nvSpPr>
      <dsp:spPr>
        <a:xfrm>
          <a:off x="1940865" y="2767994"/>
          <a:ext cx="2269099" cy="1266747"/>
        </a:xfrm>
        <a:prstGeom prst="ellipse">
          <a:avLst/>
        </a:prstGeom>
        <a:solidFill>
          <a:schemeClr val="accent3">
            <a:shade val="80000"/>
            <a:hueOff val="-257998"/>
            <a:satOff val="-52986"/>
            <a:lumOff val="3976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kern="1200" dirty="0">
              <a:solidFill>
                <a:srgbClr val="FF0000"/>
              </a:solidFill>
            </a:rPr>
            <a:t>Blockchain</a:t>
          </a:r>
        </a:p>
      </dsp:txBody>
      <dsp:txXfrm>
        <a:off x="2273167" y="3084681"/>
        <a:ext cx="1604495" cy="6333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F1019-481B-4995-ACC8-457FD39998A9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FB7D3-F5A8-4D26-A421-B59F85EB7B3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987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AEC7D-566C-9D05-EF9E-6F25953A0F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B5D19-AF1C-7C0D-6460-228E785F30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DCD70-8397-4E65-C4F2-1CC13EAC5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CLIENT OR EVENT NAME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4DEED-B195-3AB7-9F87-15EF72DC5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104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F13A8-A6EA-A0B1-1A62-EC4F9FFA3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9B74C8-45CA-86A4-505B-D8B7CBAB1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5A7D9-41D4-F78E-D16A-2688DF630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F6DB5-FED4-E984-7346-29C9B33D3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3986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A4A339-9CD6-1BBA-3022-B9552B02B0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B9EBD2-2BE1-E14D-065A-983D56A363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C97F9C-C46F-3875-605B-7C4E850F7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B6B8F-7F77-17ED-6009-71BF24EA7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91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9625AC5-9057-5DF4-3D6F-642B89D7A03A}"/>
              </a:ext>
            </a:extLst>
          </p:cNvPr>
          <p:cNvGrpSpPr/>
          <p:nvPr userDrawn="1"/>
        </p:nvGrpSpPr>
        <p:grpSpPr>
          <a:xfrm>
            <a:off x="252116" y="1197032"/>
            <a:ext cx="11517695" cy="4463935"/>
            <a:chOff x="354752" y="1436006"/>
            <a:chExt cx="11517694" cy="4235370"/>
          </a:xfrm>
        </p:grpSpPr>
        <p:pic>
          <p:nvPicPr>
            <p:cNvPr id="5" name="Content Placeholder 4" descr="A cover of a book&#10;&#10;Description automatically generated">
              <a:extLst>
                <a:ext uri="{FF2B5EF4-FFF2-40B4-BE49-F238E27FC236}">
                  <a16:creationId xmlns:a16="http://schemas.microsoft.com/office/drawing/2014/main" id="{8C34216B-8EA4-F0A5-5968-32ACDA7C40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7359" y="1436006"/>
              <a:ext cx="2823579" cy="4235370"/>
            </a:xfrm>
            <a:prstGeom prst="rect">
              <a:avLst/>
            </a:prstGeom>
          </p:spPr>
        </p:pic>
        <p:pic>
          <p:nvPicPr>
            <p:cNvPr id="6" name="Picture 5" descr="A book cover with text and a circle of light&#10;&#10;Description automatically generated">
              <a:extLst>
                <a:ext uri="{FF2B5EF4-FFF2-40B4-BE49-F238E27FC236}">
                  <a16:creationId xmlns:a16="http://schemas.microsoft.com/office/drawing/2014/main" id="{9B623318-E692-FD63-D8A2-07A952641B0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752" y="1436006"/>
              <a:ext cx="2760780" cy="4235370"/>
            </a:xfrm>
            <a:prstGeom prst="rect">
              <a:avLst/>
            </a:prstGeom>
          </p:spPr>
        </p:pic>
        <p:pic>
          <p:nvPicPr>
            <p:cNvPr id="7" name="Picture 6" descr="A book cover with a large explosion&#10;&#10;Description automatically generated">
              <a:extLst>
                <a:ext uri="{FF2B5EF4-FFF2-40B4-BE49-F238E27FC236}">
                  <a16:creationId xmlns:a16="http://schemas.microsoft.com/office/drawing/2014/main" id="{18D7A9A3-B357-C48D-7494-C53CCAA23E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02765" y="1436006"/>
              <a:ext cx="2647106" cy="4235370"/>
            </a:xfrm>
            <a:prstGeom prst="rect">
              <a:avLst/>
            </a:prstGeom>
          </p:spPr>
        </p:pic>
        <p:pic>
          <p:nvPicPr>
            <p:cNvPr id="8" name="Picture 7" descr="A person in a hood on a book cover&#10;&#10;Description automatically generated">
              <a:extLst>
                <a:ext uri="{FF2B5EF4-FFF2-40B4-BE49-F238E27FC236}">
                  <a16:creationId xmlns:a16="http://schemas.microsoft.com/office/drawing/2014/main" id="{7CA5C19D-C6D8-74F2-4E32-75A5FC63AF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131698" y="1436006"/>
              <a:ext cx="2740748" cy="423537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3772746-48A6-1C25-5977-87D782D1F9B5}"/>
              </a:ext>
            </a:extLst>
          </p:cNvPr>
          <p:cNvSpPr txBox="1"/>
          <p:nvPr userDrawn="1"/>
        </p:nvSpPr>
        <p:spPr>
          <a:xfrm>
            <a:off x="746392" y="314864"/>
            <a:ext cx="115176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Available on Amazon or direct from the author</a:t>
            </a:r>
          </a:p>
        </p:txBody>
      </p:sp>
      <p:pic>
        <p:nvPicPr>
          <p:cNvPr id="14" name="Picture 13" descr="A qr code with white squares&#10;&#10;Description automatically generated">
            <a:extLst>
              <a:ext uri="{FF2B5EF4-FFF2-40B4-BE49-F238E27FC236}">
                <a16:creationId xmlns:a16="http://schemas.microsoft.com/office/drawing/2014/main" id="{62A8AF57-C904-61E9-FEE6-E3DC095C96C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6046" y="5660967"/>
            <a:ext cx="1289784" cy="128978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EEBAB2C-186E-6DA6-BAC5-9622E6698888}"/>
              </a:ext>
            </a:extLst>
          </p:cNvPr>
          <p:cNvSpPr txBox="1"/>
          <p:nvPr userDrawn="1"/>
        </p:nvSpPr>
        <p:spPr>
          <a:xfrm>
            <a:off x="8061281" y="6121193"/>
            <a:ext cx="1435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Find me on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3C7FFF9-8878-AFF5-80E9-4F9BDA5460E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46260" y="6029849"/>
            <a:ext cx="2261237" cy="55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202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6185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1899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506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839D8-3930-42EC-95A7-8F66B05C1E3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134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A954E-3BA7-8EB5-9570-F0BCD92A3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32CC5-6D92-063F-3625-7FF8BD88FF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7F783-6354-C275-888C-E84B66604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A5220-1B79-8A37-1538-C47760501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47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C63EF-8E61-E842-FAF2-6692E871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86531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61411-E55E-9AC4-50F8-AEEAB5F484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4913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1F426F-F643-3952-0870-2687F45D6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6144A-FA4F-2C07-D5A1-EF87F3D27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753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79169-3E5C-80B6-026B-F5FA654A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4614F-303D-7047-A871-8B55EB6E5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AD0776-8BDC-C3B5-0FC2-BE0B00E0D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B1234D-04CF-E9AA-A969-42CE6000E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B23D9C-9908-A091-0379-6B5780C14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577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EFB21-A23E-6923-9726-E61604291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9CDB0D-2967-7690-E9FC-053EC6503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24959"/>
            <a:ext cx="5157787" cy="496772"/>
          </a:xfrm>
          <a:prstGeom prst="rect">
            <a:avLst/>
          </a:prstGeom>
          <a:solidFill>
            <a:srgbClr val="672D91">
              <a:alpha val="40000"/>
            </a:srgbClr>
          </a:solidFill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6D141D-89F4-C96F-7B9E-1FD10EA5BF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ln>
            <a:solidFill>
              <a:srgbClr val="672D91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8C940-B8F0-81F0-F455-BC2670689F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24958"/>
            <a:ext cx="5183188" cy="496773"/>
          </a:xfrm>
          <a:prstGeom prst="rect">
            <a:avLst/>
          </a:prstGeom>
          <a:solidFill>
            <a:srgbClr val="672D91">
              <a:alpha val="40000"/>
            </a:srgbClr>
          </a:solidFill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A61C3C-D2BF-7D4A-B418-389EF48808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ln>
            <a:solidFill>
              <a:srgbClr val="672D91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FA59D4-EFF2-6DF3-196A-B3897B046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70C4AD-7737-5A04-20C0-DE8427A50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7061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D4360-1770-E2F8-5005-79DB1D668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E80DE-B22B-ED87-95D3-5926479F4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61E31F-AA96-946B-D9F5-54235BF8C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6616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961B5F-C961-905B-95B7-D8B4B587B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7E148-9DB4-EE29-7463-A32A3CEA1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4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E7815-FC7E-5CF3-A2BF-FD25A70AC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57B8A-441D-7B44-8DD3-704A3BBF9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78D084-184F-449C-6521-7FD7B57C3B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D6837D-BA0A-B868-583A-205EF7B572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C839D8-3930-42EC-95A7-8F66B05C1E3F}" type="datetimeFigureOut">
              <a:rPr lang="en-GB" smtClean="0"/>
              <a:t>19/03/2026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2EE7D6-B9F6-67DA-9222-A942A4C5E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7988A-8EAA-F76E-73E4-19C14B4DD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666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1A8B-9E4A-9A04-8CF3-44A0DFD11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F33EAD-6AAF-1146-7927-4EAAE7BB42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5CC904-C23A-0087-3584-70755C7924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618D11-8422-AE78-A723-D44B79E29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900027-B3B1-7D9D-5F4B-62ECAEF78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499990-FDAC-4B82-9DCE-7A06E7433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273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chemeClr val="tx1">
                <a:alpha val="5000"/>
              </a:schemeClr>
            </a:gs>
            <a:gs pos="34000">
              <a:schemeClr val="tx1">
                <a:alpha val="25000"/>
              </a:schemeClr>
            </a:gs>
            <a:gs pos="12000">
              <a:schemeClr val="tx1">
                <a:alpha val="40000"/>
              </a:schemeClr>
            </a:gs>
            <a:gs pos="0">
              <a:schemeClr val="tx1">
                <a:alpha val="7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421C08-7D66-1F3A-E286-B9CCA96C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61DBD-3B75-8CBD-B407-B8A3AA99C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2" name="Picture 1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F72D94F-53B9-9CCC-FB55-1E2D8E5BA82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27" y="5919792"/>
            <a:ext cx="2984280" cy="87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07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Lucida Sans Unicode" panose="020B0602030504020204" pitchFamily="34" charset="0"/>
          <a:ea typeface="+mj-ea"/>
          <a:cs typeface="Lucida Sans Unicode" panose="020B0602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ucida Sans Unicode" panose="020B0602030504020204" pitchFamily="34" charset="0"/>
          <a:ea typeface="+mn-ea"/>
          <a:cs typeface="Lucida Sans Unicode" panose="020B0602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fr.cointelegraph.com/news/bybit-exchange-hacked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etherscan.io/" TargetMode="External"/><Relationship Id="rId2" Type="http://schemas.openxmlformats.org/officeDocument/2006/relationships/hyperlink" Target="https://www.blockchain.com/explorer" TargetMode="Externa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hyperlink" Target="https://etherscan.io/address/0x5a2dFFff7D489eB4cc658C197BCFA560a876Ccf2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s02web.zoom.us/j/84267135686?pwd=XqGaaaWFTRiJNkb9yaQ8TbgaOhJlJU.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en.bitcoin.it/wiki/BIP_0050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blockstream.info/block/00000000000000000000e2ea112df34cfe42d688800ec98427e34f98de6bd12b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chainalysis.com/reports/axie-infinity-ronin-bridge-dprk-hack-seizure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chnologyreview.com/2019/02/21/1299/mt-gox-was-riddled-with-price-manipulation-data-mining-reveals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halborn.com/blog/post/explained-the-step-finance-hack-january-2026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kraken.com/post/11078/abusing-smart-contracts-to-steal-600-million-how-the-poly-network-hack-actually-happened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halborn.com/blog/post/explained-the-poly-network-hack-july-202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chainalysis.com/reports/axie-infinity-ronin-bridge-dprk-hack-seizure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ACE19E-7F41-29EB-B47A-1A9DA36C5E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Blockchain and </a:t>
            </a:r>
            <a:r>
              <a:rPr lang="en-GB" dirty="0" err="1"/>
              <a:t>Cryptoasset</a:t>
            </a:r>
            <a:r>
              <a:rPr lang="en-GB" dirty="0"/>
              <a:t> Security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33B6215-98C1-4100-5C7E-1747C9AE57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Session 1 – Monday 23</a:t>
            </a:r>
            <a:r>
              <a:rPr lang="en-GB" baseline="30000" dirty="0"/>
              <a:t>rd</a:t>
            </a:r>
            <a:r>
              <a:rPr lang="en-GB" dirty="0"/>
              <a:t> March 2026</a:t>
            </a:r>
          </a:p>
          <a:p>
            <a:r>
              <a:rPr lang="en-GB" dirty="0"/>
              <a:t>08:45-12:15</a:t>
            </a:r>
          </a:p>
        </p:txBody>
      </p:sp>
    </p:spTree>
    <p:extLst>
      <p:ext uri="{BB962C8B-B14F-4D97-AF65-F5344CB8AC3E}">
        <p14:creationId xmlns:p14="http://schemas.microsoft.com/office/powerpoint/2010/main" val="3392592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AB1F5-23A2-A933-3440-2AB8D9E21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C42D2-22F5-B465-79B4-1D643D23D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#1: </a:t>
            </a:r>
            <a:r>
              <a:rPr lang="en-GB" dirty="0" err="1"/>
              <a:t>Bybit</a:t>
            </a:r>
            <a:r>
              <a:rPr lang="en-GB" dirty="0"/>
              <a:t> Exchange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05F1E-D4B2-E1CA-2758-B4864D8C0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February 2025</a:t>
            </a:r>
          </a:p>
          <a:p>
            <a:r>
              <a:rPr lang="en-GB" dirty="0"/>
              <a:t>Total stolen: $1.5 billion in ETH</a:t>
            </a:r>
          </a:p>
          <a:p>
            <a:r>
              <a:rPr lang="en-GB" dirty="0"/>
              <a:t>Vector: Social engineering leading to introduction of malware to a third-party software supplier: classic techniques targeting the execution of a smart contract.</a:t>
            </a:r>
          </a:p>
          <a:p>
            <a:r>
              <a:rPr lang="en-GB" dirty="0"/>
              <a:t>Method: A ‘normal’ transaction signed by </a:t>
            </a:r>
            <a:r>
              <a:rPr lang="en-GB" dirty="0" err="1"/>
              <a:t>Bybit’s</a:t>
            </a:r>
            <a:r>
              <a:rPr lang="en-GB" dirty="0"/>
              <a:t> staff was malware designed to </a:t>
            </a:r>
            <a:r>
              <a:rPr lang="en-GB" i="1" dirty="0"/>
              <a:t>change the smart contract logic </a:t>
            </a:r>
            <a:r>
              <a:rPr lang="en-GB" dirty="0"/>
              <a:t>of their cold wallet transfers and send funds direct to attackers</a:t>
            </a:r>
          </a:p>
          <a:p>
            <a:r>
              <a:rPr lang="en-GB" dirty="0"/>
              <a:t>Funds recovered: None, but the exchange made good the loss</a:t>
            </a:r>
          </a:p>
          <a:p>
            <a:r>
              <a:rPr lang="en-GB" dirty="0"/>
              <a:t>Perpetrators: Lazarus Group, North Korea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D749A6-0288-C28D-A22D-121447E65935}"/>
              </a:ext>
            </a:extLst>
          </p:cNvPr>
          <p:cNvSpPr txBox="1"/>
          <p:nvPr/>
        </p:nvSpPr>
        <p:spPr>
          <a:xfrm>
            <a:off x="5724798" y="5992297"/>
            <a:ext cx="60938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https://fr.cointelegraph.com/news/bybit-exchange-hacked</a:t>
            </a:r>
            <a:r>
              <a:rPr lang="en-GB" dirty="0"/>
              <a:t> </a:t>
            </a:r>
          </a:p>
        </p:txBody>
      </p:sp>
      <p:pic>
        <p:nvPicPr>
          <p:cNvPr id="9" name="Picture 8" descr="A black and yellow text&#10;&#10;AI-generated content may be incorrect.">
            <a:extLst>
              <a:ext uri="{FF2B5EF4-FFF2-40B4-BE49-F238E27FC236}">
                <a16:creationId xmlns:a16="http://schemas.microsoft.com/office/drawing/2014/main" id="{1C79DE56-D382-A6DD-C71C-4400FBBDF4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02" b="89744" l="1392" r="70534">
                        <a14:foregroundMark x1="4872" y1="31624" x2="4872" y2="31624"/>
                        <a14:foregroundMark x1="1624" y1="31624" x2="1624" y2="31624"/>
                        <a14:foregroundMark x1="17865" y1="26496" x2="17865" y2="26496"/>
                        <a14:foregroundMark x1="35267" y1="32479" x2="35267" y2="32479"/>
                        <a14:foregroundMark x1="51972" y1="29060" x2="51972" y2="29060"/>
                        <a14:foregroundMark x1="54292" y1="26496" x2="54292" y2="26496"/>
                        <a14:foregroundMark x1="63573" y1="29915" x2="63573" y2="29915"/>
                        <a14:foregroundMark x1="70534" y1="26496" x2="70534" y2="264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26334"/>
          <a:stretch/>
        </p:blipFill>
        <p:spPr>
          <a:xfrm>
            <a:off x="8437083" y="576263"/>
            <a:ext cx="3024188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03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5741A1F-326F-27F1-81BF-C455A689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to blockchain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6AAD63-53E2-EE50-AF0E-7A54021855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925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9F8CA6-D4E0-BB4B-C5C4-D1186626D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3633" y="1690688"/>
            <a:ext cx="6150831" cy="4311696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Distributed systems have been with us for decades – some of the earliest date back to the 1960s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Distributed ledgers existed before blockchain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Blockchain is a specific type of distributed ledger that holds transaction data in a chain of blocks and enables a very large network of unconnected actors to participate.</a:t>
            </a:r>
          </a:p>
          <a:p>
            <a:endParaRPr lang="en-GB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59B7FC1-C614-0BCF-44AD-E20C08362475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054565"/>
          <a:ext cx="6150830" cy="4538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7AFE2DF-A76C-E534-BE03-7EB0137F9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Distributed Systems</a:t>
            </a:r>
          </a:p>
        </p:txBody>
      </p:sp>
    </p:spTree>
    <p:extLst>
      <p:ext uri="{BB962C8B-B14F-4D97-AF65-F5344CB8AC3E}">
        <p14:creationId xmlns:p14="http://schemas.microsoft.com/office/powerpoint/2010/main" val="1153439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88BF5A8-5516-40F4-98A0-D17FA345B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/>
              <a:t>Where did BLOCKCHAIN come from?</a:t>
            </a:r>
          </a:p>
        </p:txBody>
      </p:sp>
      <p:pic>
        <p:nvPicPr>
          <p:cNvPr id="6" name="Content Placeholder 5" descr="A white b in a circle&#10;&#10;Description automatically generated">
            <a:extLst>
              <a:ext uri="{FF2B5EF4-FFF2-40B4-BE49-F238E27FC236}">
                <a16:creationId xmlns:a16="http://schemas.microsoft.com/office/drawing/2014/main" id="{2D7AFE89-4F14-552C-CCC4-B84E32318CD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3331" y="1825625"/>
            <a:ext cx="3022600" cy="3022600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C9F7F1F-C8B4-4055-8A11-6512D01A6F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6724650" cy="4351338"/>
          </a:xfrm>
        </p:spPr>
        <p:txBody>
          <a:bodyPr vert="horz" lIns="91440" tIns="45720" rIns="91440" bIns="45720" rtlCol="0">
            <a:noAutofit/>
          </a:bodyPr>
          <a:lstStyle/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2200" cap="none" dirty="0"/>
              <a:t>Cryptographers and </a:t>
            </a:r>
            <a:r>
              <a:rPr lang="en-US" sz="2200" cap="none" dirty="0" err="1"/>
              <a:t>CryptoAnarchists</a:t>
            </a:r>
            <a:r>
              <a:rPr lang="en-US" sz="2200" cap="none" dirty="0"/>
              <a:t> leading the way</a:t>
            </a:r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2200" cap="none" dirty="0"/>
              <a:t>A </a:t>
            </a:r>
            <a:r>
              <a:rPr lang="en-US" sz="2200" cap="none" dirty="0" err="1"/>
              <a:t>decentralised</a:t>
            </a:r>
            <a:r>
              <a:rPr lang="en-US" sz="2200" cap="none" dirty="0"/>
              <a:t> currency 30 years in the making</a:t>
            </a:r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2200" cap="none" dirty="0"/>
              <a:t>Evolved alongside bank cards and digital payments</a:t>
            </a:r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2200" cap="none" dirty="0"/>
              <a:t>“Bitcoin: A Peer to Peer Electronic Cash System” published 2008</a:t>
            </a:r>
          </a:p>
          <a:p>
            <a:pPr marL="342900" indent="-228600" algn="l">
              <a:buFont typeface="Arial" panose="020B0604020202020204" pitchFamily="34" charset="0"/>
              <a:buChar char="•"/>
            </a:pPr>
            <a:r>
              <a:rPr lang="en-US" sz="2200" cap="none" dirty="0"/>
              <a:t>Public money forged in the fires of a global financial crisis: “</a:t>
            </a:r>
            <a:r>
              <a:rPr lang="en-US" sz="2200" i="1" cap="none" dirty="0"/>
              <a:t>The Times 03/Jan/2009 Chancellor on brink of second bailout for banks.</a:t>
            </a:r>
            <a:r>
              <a:rPr lang="en-US" sz="2200" cap="none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7670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C1929F-27FB-BD14-4CDC-388DC7FAB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An honest ledger</a:t>
            </a:r>
          </a:p>
        </p:txBody>
      </p:sp>
      <p:pic>
        <p:nvPicPr>
          <p:cNvPr id="9" name="Content Placeholder 8" descr="A picture containing text&#10;&#10;Description automatically generated">
            <a:extLst>
              <a:ext uri="{FF2B5EF4-FFF2-40B4-BE49-F238E27FC236}">
                <a16:creationId xmlns:a16="http://schemas.microsoft.com/office/drawing/2014/main" id="{B7E66057-1878-C040-BF95-3990556080A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020" y="2387441"/>
            <a:ext cx="5090160" cy="3383280"/>
          </a:xfr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02BB919-08A7-EF97-87A9-10567A54D90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200" cap="none" dirty="0"/>
              <a:t>A </a:t>
            </a:r>
            <a:r>
              <a:rPr lang="en-GB" sz="2200" b="1" cap="none" dirty="0"/>
              <a:t>peer-to-peer electronic cash system</a:t>
            </a:r>
            <a:r>
              <a:rPr lang="en-GB" sz="2200" cap="none" dirty="0"/>
              <a:t> - trust the message, not the messenger.</a:t>
            </a:r>
          </a:p>
          <a:p>
            <a:pPr marL="0" indent="0">
              <a:buNone/>
            </a:pPr>
            <a:endParaRPr lang="en-GB" sz="2200" cap="none" dirty="0"/>
          </a:p>
          <a:p>
            <a:pPr marL="0" indent="0">
              <a:buNone/>
            </a:pPr>
            <a:r>
              <a:rPr lang="en-GB" sz="2200" cap="none" dirty="0"/>
              <a:t>And yes, it’s literally a chain of blocks….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8222429-A255-9C1B-266B-244B40CCC2A9}"/>
              </a:ext>
            </a:extLst>
          </p:cNvPr>
          <p:cNvGrpSpPr/>
          <p:nvPr/>
        </p:nvGrpSpPr>
        <p:grpSpPr>
          <a:xfrm>
            <a:off x="6406125" y="4680854"/>
            <a:ext cx="5120149" cy="1110346"/>
            <a:chOff x="291083" y="3760234"/>
            <a:chExt cx="5120149" cy="111034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7DFE8FA3-5C4B-893F-2C2A-0275CCC2FC70}"/>
                </a:ext>
              </a:extLst>
            </p:cNvPr>
            <p:cNvSpPr/>
            <p:nvPr/>
          </p:nvSpPr>
          <p:spPr>
            <a:xfrm>
              <a:off x="1045029" y="4170784"/>
              <a:ext cx="709126" cy="6997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1EE77FB9-481E-AE54-82E1-FE4D393D2EB3}"/>
                </a:ext>
              </a:extLst>
            </p:cNvPr>
            <p:cNvSpPr/>
            <p:nvPr/>
          </p:nvSpPr>
          <p:spPr>
            <a:xfrm>
              <a:off x="3949961" y="4170784"/>
              <a:ext cx="709126" cy="69979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5E8AB70-A0BB-4282-8F10-BC644204D34D}"/>
                </a:ext>
              </a:extLst>
            </p:cNvPr>
            <p:cNvSpPr/>
            <p:nvPr/>
          </p:nvSpPr>
          <p:spPr>
            <a:xfrm>
              <a:off x="2497495" y="4170784"/>
              <a:ext cx="709126" cy="699796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AAAF17C-D0F4-118B-C773-D0BC8C9E8319}"/>
                </a:ext>
              </a:extLst>
            </p:cNvPr>
            <p:cNvSpPr/>
            <p:nvPr/>
          </p:nvSpPr>
          <p:spPr>
            <a:xfrm>
              <a:off x="1045029" y="4001294"/>
              <a:ext cx="709126" cy="16949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AF0D9AD-6162-9D33-DA1C-A42A063C84C6}"/>
                </a:ext>
              </a:extLst>
            </p:cNvPr>
            <p:cNvSpPr/>
            <p:nvPr/>
          </p:nvSpPr>
          <p:spPr>
            <a:xfrm>
              <a:off x="2497495" y="4001294"/>
              <a:ext cx="709126" cy="1694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107D541-74C9-1EE7-1A69-5C564FD8695D}"/>
                </a:ext>
              </a:extLst>
            </p:cNvPr>
            <p:cNvSpPr/>
            <p:nvPr/>
          </p:nvSpPr>
          <p:spPr>
            <a:xfrm>
              <a:off x="3949961" y="4001294"/>
              <a:ext cx="709126" cy="16949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CAA7A12-DF50-E3B5-3F64-BDCC7A37F49E}"/>
                </a:ext>
              </a:extLst>
            </p:cNvPr>
            <p:cNvSpPr/>
            <p:nvPr/>
          </p:nvSpPr>
          <p:spPr>
            <a:xfrm>
              <a:off x="1045029" y="3760236"/>
              <a:ext cx="709126" cy="24105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0A5F960-0A4F-EA03-180C-D9ABFDAF670E}"/>
                </a:ext>
              </a:extLst>
            </p:cNvPr>
            <p:cNvSpPr/>
            <p:nvPr/>
          </p:nvSpPr>
          <p:spPr>
            <a:xfrm>
              <a:off x="2497495" y="3760236"/>
              <a:ext cx="709126" cy="241058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2FA4A98-23F9-2138-080D-C8375E3101E4}"/>
                </a:ext>
              </a:extLst>
            </p:cNvPr>
            <p:cNvSpPr/>
            <p:nvPr/>
          </p:nvSpPr>
          <p:spPr>
            <a:xfrm>
              <a:off x="3949961" y="3760234"/>
              <a:ext cx="709126" cy="24105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Arrow: Right 33">
              <a:extLst>
                <a:ext uri="{FF2B5EF4-FFF2-40B4-BE49-F238E27FC236}">
                  <a16:creationId xmlns:a16="http://schemas.microsoft.com/office/drawing/2014/main" id="{F4AC0BCA-2242-BC8A-A4B6-E01054273DA0}"/>
                </a:ext>
              </a:extLst>
            </p:cNvPr>
            <p:cNvSpPr/>
            <p:nvPr/>
          </p:nvSpPr>
          <p:spPr>
            <a:xfrm rot="796030">
              <a:off x="1741866" y="3882429"/>
              <a:ext cx="764553" cy="24259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Arrow: Right 34">
              <a:extLst>
                <a:ext uri="{FF2B5EF4-FFF2-40B4-BE49-F238E27FC236}">
                  <a16:creationId xmlns:a16="http://schemas.microsoft.com/office/drawing/2014/main" id="{295960C8-8B5D-06A1-5B8F-9FB429276C00}"/>
                </a:ext>
              </a:extLst>
            </p:cNvPr>
            <p:cNvSpPr/>
            <p:nvPr/>
          </p:nvSpPr>
          <p:spPr>
            <a:xfrm rot="796030">
              <a:off x="291083" y="3900069"/>
              <a:ext cx="764553" cy="242597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Arrow: Right 35">
              <a:extLst>
                <a:ext uri="{FF2B5EF4-FFF2-40B4-BE49-F238E27FC236}">
                  <a16:creationId xmlns:a16="http://schemas.microsoft.com/office/drawing/2014/main" id="{A17F1C6D-931B-169C-A4CB-3ACC13E8B9E5}"/>
                </a:ext>
              </a:extLst>
            </p:cNvPr>
            <p:cNvSpPr/>
            <p:nvPr/>
          </p:nvSpPr>
          <p:spPr>
            <a:xfrm rot="796030">
              <a:off x="3209626" y="3879994"/>
              <a:ext cx="764553" cy="242597"/>
            </a:xfrm>
            <a:prstGeom prst="right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Arrow: Right 36">
              <a:extLst>
                <a:ext uri="{FF2B5EF4-FFF2-40B4-BE49-F238E27FC236}">
                  <a16:creationId xmlns:a16="http://schemas.microsoft.com/office/drawing/2014/main" id="{77EFB681-BD07-E8C7-CF10-CD830A9B4852}"/>
                </a:ext>
              </a:extLst>
            </p:cNvPr>
            <p:cNvSpPr/>
            <p:nvPr/>
          </p:nvSpPr>
          <p:spPr>
            <a:xfrm rot="796030">
              <a:off x="4646679" y="3846677"/>
              <a:ext cx="764553" cy="242597"/>
            </a:xfrm>
            <a:prstGeom prst="rightArrow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64241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D9FED-3F6E-4AC1-99D6-22E360BA6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7" y="640831"/>
            <a:ext cx="2891606" cy="15738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A ledger of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67185-0E4C-48F2-857B-2F0B594F690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17291" y="2821099"/>
            <a:ext cx="10528809" cy="3332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cap="none" dirty="0"/>
              <a:t>Bitcoin gave us the ‘honest ledger’</a:t>
            </a:r>
          </a:p>
          <a:p>
            <a:r>
              <a:rPr lang="en-US" sz="2400" cap="none" dirty="0"/>
              <a:t>Blockchain is a transparent, trusted, timestamped audit trail</a:t>
            </a:r>
          </a:p>
          <a:p>
            <a:r>
              <a:rPr lang="en-US" cap="none" dirty="0"/>
              <a:t>Data</a:t>
            </a:r>
            <a:r>
              <a:rPr lang="en-US" sz="2400" cap="none" dirty="0"/>
              <a:t> anchored on the blockchain is there to stay – accountability, responsibility and trust</a:t>
            </a:r>
          </a:p>
          <a:p>
            <a:r>
              <a:rPr lang="en-US" sz="2400" cap="none" dirty="0"/>
              <a:t>Automation is transparent</a:t>
            </a:r>
          </a:p>
          <a:p>
            <a:r>
              <a:rPr lang="en-US" sz="2400" cap="none" dirty="0"/>
              <a:t>All parties to a blockchain system can benefit from the ledger</a:t>
            </a:r>
          </a:p>
          <a:p>
            <a:r>
              <a:rPr lang="en-US" sz="2400" cap="none" dirty="0"/>
              <a:t>Improved data for audit and reporting reduces costs</a:t>
            </a:r>
          </a:p>
          <a:p>
            <a:endParaRPr lang="en-US" dirty="0"/>
          </a:p>
        </p:txBody>
      </p:sp>
      <p:pic>
        <p:nvPicPr>
          <p:cNvPr id="6" name="Content Placeholder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4A9486B-2548-4C86-ABD0-56989475B59C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3706" y="156474"/>
            <a:ext cx="6748731" cy="2430207"/>
          </a:xfrm>
          <a:prstGeom prst="roundRect">
            <a:avLst>
              <a:gd name="adj" fmla="val 5301"/>
            </a:avLst>
          </a:prstGeom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40888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A7B00-7B86-C8EE-7B80-6C586C5E0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Exploring a blockchain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614A1-AC94-8B8A-AECF-29186C031D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https://www.blockchain.com/explorer</a:t>
            </a:r>
            <a:endParaRPr lang="en-GB" dirty="0"/>
          </a:p>
          <a:p>
            <a:endParaRPr lang="en-GB" dirty="0"/>
          </a:p>
          <a:p>
            <a:r>
              <a:rPr lang="en-GB" dirty="0">
                <a:hlinkClick r:id="rId3"/>
              </a:rPr>
              <a:t>https://etherscan.io/</a:t>
            </a:r>
            <a:endParaRPr lang="en-GB" dirty="0"/>
          </a:p>
          <a:p>
            <a:endParaRPr lang="en-GB" dirty="0"/>
          </a:p>
          <a:p>
            <a:r>
              <a:rPr lang="en-GB" dirty="0">
                <a:hlinkClick r:id="rId4"/>
              </a:rPr>
              <a:t>https://etherscan.io/address/0x5a2dFFff7D489eB4cc658C197BCFA560a876Ccf2</a:t>
            </a:r>
            <a:r>
              <a:rPr lang="en-GB" dirty="0"/>
              <a:t> </a:t>
            </a:r>
          </a:p>
        </p:txBody>
      </p:sp>
      <p:pic>
        <p:nvPicPr>
          <p:cNvPr id="5" name="Graphic 4" descr="Magnifying glass with solid fill">
            <a:extLst>
              <a:ext uri="{FF2B5EF4-FFF2-40B4-BE49-F238E27FC236}">
                <a16:creationId xmlns:a16="http://schemas.microsoft.com/office/drawing/2014/main" id="{2CEF4548-E030-A2DE-8BB8-56EFBCF83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867900" y="365124"/>
            <a:ext cx="15906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57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79C043E-FE64-1025-F108-CF473C68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10686"/>
            <a:ext cx="10351752" cy="1954696"/>
          </a:xfrm>
        </p:spPr>
        <p:txBody>
          <a:bodyPr>
            <a:normAutofit fontScale="90000"/>
          </a:bodyPr>
          <a:lstStyle/>
          <a:p>
            <a:r>
              <a:rPr lang="en-GB" dirty="0"/>
              <a:t>Questions</a:t>
            </a:r>
            <a:br>
              <a:rPr lang="en-GB" dirty="0"/>
            </a:br>
            <a:r>
              <a:rPr lang="en-GB" dirty="0"/>
              <a:t>and</a:t>
            </a:r>
            <a:br>
              <a:rPr lang="en-GB" dirty="0"/>
            </a:br>
            <a:r>
              <a:rPr lang="en-GB" dirty="0"/>
              <a:t>Coffee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965474-E140-B9E5-5A05-7D91106870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9:45-10:00: break</a:t>
            </a:r>
          </a:p>
        </p:txBody>
      </p:sp>
      <p:pic>
        <p:nvPicPr>
          <p:cNvPr id="10" name="Picture 9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9D6242C4-AF18-8C6B-F468-F1B669ABE6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759" y="742399"/>
            <a:ext cx="3476681" cy="32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8285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108340-BA15-0AEB-BCAC-4BA44E81A6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Practical Exercise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5113D138-1314-652F-EA51-8F263F9EDDB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3"/>
          <a:stretch>
            <a:fillRect/>
          </a:stretch>
        </p:blipFill>
        <p:spPr>
          <a:xfrm>
            <a:off x="5183188" y="987425"/>
            <a:ext cx="6172200" cy="487362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CBC0130-B247-4357-DD0B-8CF1F10E0C0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 dirty="0"/>
              <a:t>Visit the Bitcoin block explorer</a:t>
            </a:r>
          </a:p>
          <a:p>
            <a:r>
              <a:rPr lang="en-GB" dirty="0"/>
              <a:t>What can you see?</a:t>
            </a:r>
          </a:p>
          <a:p>
            <a:r>
              <a:rPr lang="en-GB" dirty="0"/>
              <a:t>How much information is available to the public about the transactions that have been added to the ledger?</a:t>
            </a:r>
          </a:p>
        </p:txBody>
      </p:sp>
    </p:spTree>
    <p:extLst>
      <p:ext uri="{BB962C8B-B14F-4D97-AF65-F5344CB8AC3E}">
        <p14:creationId xmlns:p14="http://schemas.microsoft.com/office/powerpoint/2010/main" val="4528327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9771C0-0773-5431-4499-032C7741CB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build a blockchain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4A9310-356A-F07D-BB9D-39AF375BDE1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90688"/>
            <a:ext cx="8420007" cy="437368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sz="2000" dirty="0"/>
              <a:t>Transactions are sent to the network and </a:t>
            </a:r>
            <a:r>
              <a:rPr lang="en-GB" sz="2000" b="1" dirty="0"/>
              <a:t>validated</a:t>
            </a:r>
            <a:r>
              <a:rPr lang="en-GB" sz="2000" dirty="0"/>
              <a:t> by peer nodes.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These transactions are </a:t>
            </a:r>
            <a:r>
              <a:rPr lang="en-GB" sz="2000" b="1" dirty="0"/>
              <a:t>sequenced</a:t>
            </a:r>
            <a:r>
              <a:rPr lang="en-GB" sz="2000" dirty="0"/>
              <a:t> and hashed into a </a:t>
            </a:r>
            <a:r>
              <a:rPr lang="en-GB" sz="2000" b="1" dirty="0"/>
              <a:t>Merkle root </a:t>
            </a:r>
            <a:r>
              <a:rPr lang="en-GB" sz="2000" dirty="0"/>
              <a:t>to take up a very small amount of space in the new block.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new block is proposed to the network.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network must agree – i.e. reach a </a:t>
            </a:r>
            <a:r>
              <a:rPr lang="en-GB" sz="2000" b="1" dirty="0"/>
              <a:t>consensus</a:t>
            </a:r>
            <a:r>
              <a:rPr lang="en-GB" sz="2000" dirty="0"/>
              <a:t> - to adopt the block.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If the block is confirmed, it is added to the chain and becomes the highest block.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If the block is not confirmed, any transactions in ‘orphaned’ blocks go back into the pot to be added to a new block.</a:t>
            </a:r>
          </a:p>
          <a:p>
            <a:pPr marL="457200" indent="-457200">
              <a:buFont typeface="+mj-lt"/>
              <a:buAutoNum type="arabicPeriod"/>
            </a:pPr>
            <a:endParaRPr lang="en-GB" sz="2000" dirty="0"/>
          </a:p>
        </p:txBody>
      </p:sp>
      <p:pic>
        <p:nvPicPr>
          <p:cNvPr id="8" name="Picture 7" descr="A stack of colorful blocks&#10;&#10;Description automatically generated">
            <a:extLst>
              <a:ext uri="{FF2B5EF4-FFF2-40B4-BE49-F238E27FC236}">
                <a16:creationId xmlns:a16="http://schemas.microsoft.com/office/drawing/2014/main" id="{0FF73265-2513-9F30-24AD-624F8F37FA2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0974" y="448529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45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CCDA4-5AE5-C2F4-39B1-53C1AE227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30C32-F5AE-29D5-5AAF-BD22D3288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50592" cy="4351338"/>
          </a:xfrm>
        </p:spPr>
        <p:txBody>
          <a:bodyPr>
            <a:normAutofit/>
          </a:bodyPr>
          <a:lstStyle/>
          <a:p>
            <a:r>
              <a:rPr lang="en-GB" sz="2000" dirty="0"/>
              <a:t>I will be speaking English throughout the course.</a:t>
            </a:r>
          </a:p>
          <a:p>
            <a:r>
              <a:rPr lang="en-GB" sz="2000" dirty="0"/>
              <a:t>If you ask a question in French, I will answer in English</a:t>
            </a:r>
          </a:p>
          <a:p>
            <a:r>
              <a:rPr lang="en-GB" sz="2000" dirty="0"/>
              <a:t>I am happy to answer questions in French on the chat, and to explain terminology if needed</a:t>
            </a:r>
          </a:p>
          <a:p>
            <a:r>
              <a:rPr lang="en-GB" sz="2000" dirty="0"/>
              <a:t>Your Zoom link for all classes:</a:t>
            </a:r>
          </a:p>
          <a:p>
            <a:pPr lvl="1"/>
            <a:r>
              <a:rPr lang="en-GB" dirty="0">
                <a:solidFill>
                  <a:srgbClr val="000000"/>
                </a:solidFill>
                <a:latin typeface="SF Pro"/>
                <a:hlinkClick r:id="rId2"/>
              </a:rPr>
              <a:t>https://us02web.zoom.us/j/84267135686?pwd=XqGaaaWFTRiJNkb9yaQ8TbgaOhJlJU.1</a:t>
            </a:r>
            <a:r>
              <a:rPr lang="en-GB" dirty="0">
                <a:solidFill>
                  <a:srgbClr val="000000"/>
                </a:solidFill>
                <a:latin typeface="SF Pro"/>
              </a:rPr>
              <a:t> </a:t>
            </a:r>
          </a:p>
          <a:p>
            <a:pPr lvl="1"/>
            <a:r>
              <a:rPr lang="en-GB" dirty="0">
                <a:solidFill>
                  <a:srgbClr val="000000"/>
                </a:solidFill>
                <a:latin typeface="SF Pro"/>
              </a:rPr>
              <a:t>Meeting ID: 842 6713 5686</a:t>
            </a:r>
          </a:p>
          <a:p>
            <a:pPr lvl="1"/>
            <a:r>
              <a:rPr lang="en-GB" dirty="0">
                <a:solidFill>
                  <a:srgbClr val="000000"/>
                </a:solidFill>
                <a:latin typeface="SF Pro"/>
              </a:rPr>
              <a:t>Passcode: 315092</a:t>
            </a:r>
          </a:p>
        </p:txBody>
      </p:sp>
    </p:spTree>
    <p:extLst>
      <p:ext uri="{BB962C8B-B14F-4D97-AF65-F5344CB8AC3E}">
        <p14:creationId xmlns:p14="http://schemas.microsoft.com/office/powerpoint/2010/main" val="2330894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B74DB-849A-D571-2DED-B680F18D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Satoshi Nakamoto’s big idea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90CEC7-1ECC-4750-CEA8-A31A2370C6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087" y="1547690"/>
            <a:ext cx="10363826" cy="46223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A purely peer-to-peer version of electronic cash would allow online payments to be sent directly from one party to another without going through a financial institution. </a:t>
            </a:r>
          </a:p>
          <a:p>
            <a:pPr marL="0" indent="0">
              <a:buNone/>
            </a:pPr>
            <a:r>
              <a:rPr lang="en-GB" sz="2000" dirty="0"/>
              <a:t>Digital signatures provide part of the solution, but </a:t>
            </a:r>
            <a:r>
              <a:rPr lang="en-GB" sz="2000" b="1" dirty="0"/>
              <a:t>the main benefits are lost if a trusted third party is still required </a:t>
            </a:r>
            <a:r>
              <a:rPr lang="en-GB" sz="2000" dirty="0"/>
              <a:t>to prevent double-spending.</a:t>
            </a:r>
          </a:p>
          <a:p>
            <a:pPr marL="0" indent="0">
              <a:buNone/>
            </a:pPr>
            <a:r>
              <a:rPr lang="en-GB" sz="2000" dirty="0"/>
              <a:t>We propose a solution to the double-spending problem using a peer-to-peer network.</a:t>
            </a:r>
          </a:p>
          <a:p>
            <a:pPr marL="0" indent="0">
              <a:buNone/>
            </a:pPr>
            <a:r>
              <a:rPr lang="en-GB" sz="2000" dirty="0"/>
              <a:t>The network </a:t>
            </a:r>
            <a:r>
              <a:rPr lang="en-GB" sz="2000" b="1" dirty="0"/>
              <a:t>timestamps transactions </a:t>
            </a:r>
            <a:r>
              <a:rPr lang="en-GB" sz="2000" dirty="0"/>
              <a:t>by hashing them into an ongoing chain of hash-based proof-of-work, forming a record that </a:t>
            </a:r>
            <a:r>
              <a:rPr lang="en-GB" sz="2000" b="1" dirty="0"/>
              <a:t>cannot be changed without re-doing the proof-of-work</a:t>
            </a:r>
            <a:r>
              <a:rPr lang="en-GB" sz="2000" dirty="0"/>
              <a:t>.</a:t>
            </a:r>
          </a:p>
          <a:p>
            <a:pPr marL="0" indent="0">
              <a:buNone/>
            </a:pPr>
            <a:r>
              <a:rPr lang="en-GB" sz="2000" dirty="0"/>
              <a:t>The longest chain not only serves as </a:t>
            </a:r>
            <a:r>
              <a:rPr lang="en-GB" sz="2000" b="1" dirty="0"/>
              <a:t>proof of the sequence of events witnessed</a:t>
            </a:r>
            <a:r>
              <a:rPr lang="en-GB" sz="2000" dirty="0"/>
              <a:t>, but proof that it came from the largest pool of CPU power…. nodes can leave and rejoin the network at will, accepting the longest proof-of-work chain as proof of what happened while they were gone.</a:t>
            </a:r>
          </a:p>
        </p:txBody>
      </p:sp>
    </p:spTree>
    <p:extLst>
      <p:ext uri="{BB962C8B-B14F-4D97-AF65-F5344CB8AC3E}">
        <p14:creationId xmlns:p14="http://schemas.microsoft.com/office/powerpoint/2010/main" val="18086274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55BCCE-8913-44BD-890C-ECD9DC49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924636"/>
          </a:xfrm>
        </p:spPr>
        <p:txBody>
          <a:bodyPr/>
          <a:lstStyle/>
          <a:p>
            <a:r>
              <a:rPr lang="en-GB" dirty="0"/>
              <a:t>Visualising Transaction Validation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3B4F09E-338B-4903-BF88-A8C48065FD59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6835" y="2113472"/>
            <a:ext cx="6737471" cy="3258725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EBBE0C-341E-4C44-90A1-6FB8E0627889}"/>
              </a:ext>
            </a:extLst>
          </p:cNvPr>
          <p:cNvSpPr txBox="1"/>
          <p:nvPr/>
        </p:nvSpPr>
        <p:spPr>
          <a:xfrm>
            <a:off x="490214" y="2219340"/>
            <a:ext cx="44354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A transaction is received by any node on the network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Validation checks are carried out against the rules and protocols of the blockchain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dirty="0"/>
              <a:t>The transactions are ordered i.e. timestamped and added in sequence to a block.</a:t>
            </a:r>
          </a:p>
        </p:txBody>
      </p:sp>
    </p:spTree>
    <p:extLst>
      <p:ext uri="{BB962C8B-B14F-4D97-AF65-F5344CB8AC3E}">
        <p14:creationId xmlns:p14="http://schemas.microsoft.com/office/powerpoint/2010/main" val="150793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61E2A83-CE3B-4162-9042-30538F60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Merkle Trees – rolling up data</a:t>
            </a:r>
          </a:p>
        </p:txBody>
      </p:sp>
      <p:pic>
        <p:nvPicPr>
          <p:cNvPr id="4" name="Picture Placeholder 3" descr="Diagram&#10;&#10;Description automatically generated">
            <a:extLst>
              <a:ext uri="{FF2B5EF4-FFF2-40B4-BE49-F238E27FC236}">
                <a16:creationId xmlns:a16="http://schemas.microsoft.com/office/drawing/2014/main" id="{5D36EDF6-199F-4868-88FD-36978F1173E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47185" y="1997075"/>
            <a:ext cx="5882240" cy="3232150"/>
          </a:xfrm>
          <a:prstGeom prst="rect">
            <a:avLst/>
          </a:prstGeom>
          <a:noFill/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E8FB2CD-53EC-4712-B7ED-79E05675D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34226" y="1825625"/>
            <a:ext cx="4400550" cy="4351338"/>
          </a:xfrm>
        </p:spPr>
        <p:txBody>
          <a:bodyPr>
            <a:normAutofit/>
          </a:bodyPr>
          <a:lstStyle/>
          <a:p>
            <a:r>
              <a:rPr lang="en-GB" sz="2000" dirty="0"/>
              <a:t>Merkle Trees are data structures that store hashes of individual data to make later verification more efficient.</a:t>
            </a:r>
          </a:p>
          <a:p>
            <a:r>
              <a:rPr lang="en-GB" sz="2000" dirty="0"/>
              <a:t>The root is the overall digital fingerprint of all the transactions.</a:t>
            </a:r>
          </a:p>
          <a:p>
            <a:r>
              <a:rPr lang="en-GB" sz="2000" dirty="0"/>
              <a:t>Bitcoin uses a single Merkle root, other blockchains differ (Ethereum’s state root is a Merkle Patricia tree)</a:t>
            </a:r>
          </a:p>
        </p:txBody>
      </p:sp>
    </p:spTree>
    <p:extLst>
      <p:ext uri="{BB962C8B-B14F-4D97-AF65-F5344CB8AC3E}">
        <p14:creationId xmlns:p14="http://schemas.microsoft.com/office/powerpoint/2010/main" val="33193555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B44076-EE3B-D1BE-7BD6-FB7F18FC5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792" y="365124"/>
            <a:ext cx="11353800" cy="1325563"/>
          </a:xfrm>
        </p:spPr>
        <p:txBody>
          <a:bodyPr/>
          <a:lstStyle/>
          <a:p>
            <a:r>
              <a:rPr lang="en-GB" dirty="0"/>
              <a:t>UTXO - Bitcoin’s special way of counting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8BB9BC-3550-72DB-01D3-22BB14F8C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The Unspent Transaction (UTXO) model </a:t>
            </a:r>
          </a:p>
          <a:p>
            <a:r>
              <a:rPr lang="en-GB" sz="2400" dirty="0"/>
              <a:t>Transfers are not just “1 BTC to that wallet”</a:t>
            </a:r>
          </a:p>
          <a:p>
            <a:r>
              <a:rPr lang="en-GB" sz="2400" dirty="0"/>
              <a:t>UTXO is the total amount that you have and could be sent to someone – on later chains we’d call that a wallet balance</a:t>
            </a:r>
          </a:p>
          <a:p>
            <a:r>
              <a:rPr lang="en-GB" sz="2400" dirty="0"/>
              <a:t>When you make a transfer, it sends the whole available amount into the network and the transaction makes change, returning the Unspent balance as a new UTXO</a:t>
            </a:r>
          </a:p>
          <a:p>
            <a:r>
              <a:rPr lang="en-GB" sz="2400" dirty="0"/>
              <a:t>This is another way of avoiding double spending</a:t>
            </a:r>
          </a:p>
          <a:p>
            <a:endParaRPr lang="en-GB" dirty="0"/>
          </a:p>
          <a:p>
            <a:pPr marL="0" indent="0" algn="r">
              <a:buNone/>
            </a:pPr>
            <a:r>
              <a:rPr lang="en-GB" sz="2000" i="1" dirty="0"/>
              <a:t>Find an example of this on the Bitcoin block explorer.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pic>
        <p:nvPicPr>
          <p:cNvPr id="2" name="Graphic 1" descr="Magnifying glass with solid fill">
            <a:extLst>
              <a:ext uri="{FF2B5EF4-FFF2-40B4-BE49-F238E27FC236}">
                <a16:creationId xmlns:a16="http://schemas.microsoft.com/office/drawing/2014/main" id="{C27CE70E-21BC-E914-1FDB-E6983069C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02917" y="4333275"/>
            <a:ext cx="15906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169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7F492-7DA8-E9CF-D180-FA303BF4B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Immutability, Transparency and Trust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BF9DE-4EBD-903F-157E-EC325C7F9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What industries or sectors might need these?</a:t>
            </a:r>
          </a:p>
          <a:p>
            <a:r>
              <a:rPr lang="en-GB" dirty="0"/>
              <a:t>Consider:</a:t>
            </a:r>
          </a:p>
          <a:p>
            <a:pPr lvl="1"/>
            <a:r>
              <a:rPr lang="en-GB" dirty="0"/>
              <a:t>Records that cannot be altered</a:t>
            </a:r>
          </a:p>
          <a:p>
            <a:pPr lvl="1"/>
            <a:r>
              <a:rPr lang="en-GB" dirty="0"/>
              <a:t>Records that can be seen by anyone</a:t>
            </a:r>
          </a:p>
          <a:p>
            <a:pPr lvl="1"/>
            <a:r>
              <a:rPr lang="en-GB" dirty="0"/>
              <a:t>Records that can be trusted</a:t>
            </a:r>
          </a:p>
          <a:p>
            <a:r>
              <a:rPr lang="en-GB" dirty="0"/>
              <a:t>Let’s look at a few examples of where blockchain has been used for these exact reasons</a:t>
            </a:r>
          </a:p>
        </p:txBody>
      </p:sp>
    </p:spTree>
    <p:extLst>
      <p:ext uri="{BB962C8B-B14F-4D97-AF65-F5344CB8AC3E}">
        <p14:creationId xmlns:p14="http://schemas.microsoft.com/office/powerpoint/2010/main" val="3094268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2BD554-AF4B-73FD-3845-29FEE5768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you record on a blockchain?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8DEA09-E9F3-A014-583C-43924A44C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Creation of an asset (token)</a:t>
            </a:r>
          </a:p>
          <a:p>
            <a:r>
              <a:rPr lang="en-GB" dirty="0"/>
              <a:t>Movement of an asset (token)</a:t>
            </a:r>
          </a:p>
          <a:p>
            <a:r>
              <a:rPr lang="en-GB" dirty="0"/>
              <a:t>Text – </a:t>
            </a:r>
            <a:r>
              <a:rPr lang="en-GB" dirty="0" err="1"/>
              <a:t>eg</a:t>
            </a:r>
            <a:r>
              <a:rPr lang="en-GB" dirty="0"/>
              <a:t> the first message on the Bitcoin blockchain</a:t>
            </a:r>
          </a:p>
          <a:p>
            <a:r>
              <a:rPr lang="en-GB" dirty="0"/>
              <a:t>Data to be timestamped – </a:t>
            </a:r>
            <a:r>
              <a:rPr lang="en-GB" dirty="0" err="1"/>
              <a:t>eg</a:t>
            </a:r>
            <a:r>
              <a:rPr lang="en-GB" dirty="0"/>
              <a:t> a document hash, to verify later and ensure that the document you have now matches the contemporaneous record</a:t>
            </a:r>
          </a:p>
          <a:p>
            <a:r>
              <a:rPr lang="en-GB" dirty="0"/>
              <a:t>Any transactions automated using smart contracts (more about these later)</a:t>
            </a:r>
          </a:p>
        </p:txBody>
      </p:sp>
    </p:spTree>
    <p:extLst>
      <p:ext uri="{BB962C8B-B14F-4D97-AF65-F5344CB8AC3E}">
        <p14:creationId xmlns:p14="http://schemas.microsoft.com/office/powerpoint/2010/main" val="2239900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8A30A-8AA2-4126-A31F-F0A71EFEF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dirty="0"/>
              <a:t>Compliance and Audit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87CE29-FD17-4B1E-AB31-EEB706EA7D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en-GB" dirty="0"/>
              <a:t>Northern Trust private equity pioneered this in 2017, introducing transparency in their Private Equity Blockchain</a:t>
            </a:r>
          </a:p>
          <a:p>
            <a:r>
              <a:rPr lang="en-GB" dirty="0"/>
              <a:t>Satisfy auditors and regulators by giving them direct access to fund transactions</a:t>
            </a:r>
          </a:p>
          <a:p>
            <a:r>
              <a:rPr lang="en-GB" dirty="0"/>
              <a:t>Legal clauses automated as smart contracts (more on these later!)</a:t>
            </a:r>
          </a:p>
        </p:txBody>
      </p:sp>
      <p:pic>
        <p:nvPicPr>
          <p:cNvPr id="10" name="Content Placeholder 9" descr="A person using a computer&#10;&#10;Description automatically generated">
            <a:extLst>
              <a:ext uri="{FF2B5EF4-FFF2-40B4-BE49-F238E27FC236}">
                <a16:creationId xmlns:a16="http://schemas.microsoft.com/office/drawing/2014/main" id="{A5220A20-37F0-4F5B-A977-F010D651F4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172200" y="2271935"/>
            <a:ext cx="5181600" cy="3458718"/>
          </a:xfrm>
          <a:noFill/>
        </p:spPr>
      </p:pic>
    </p:spTree>
    <p:extLst>
      <p:ext uri="{BB962C8B-B14F-4D97-AF65-F5344CB8AC3E}">
        <p14:creationId xmlns:p14="http://schemas.microsoft.com/office/powerpoint/2010/main" val="2775012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8A30A-8AA2-4126-A31F-F0A71EFEF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dirty="0"/>
              <a:t>Where are the ships?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87CE29-FD17-4B1E-AB31-EEB706EA7D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77988"/>
            <a:ext cx="5791200" cy="4351338"/>
          </a:xfrm>
        </p:spPr>
        <p:txBody>
          <a:bodyPr>
            <a:normAutofit/>
          </a:bodyPr>
          <a:lstStyle/>
          <a:p>
            <a:r>
              <a:rPr lang="en-GB" sz="2000" dirty="0"/>
              <a:t>Problem: annual reconciliation of ship movement records to determine insurance premiums</a:t>
            </a:r>
          </a:p>
          <a:p>
            <a:r>
              <a:rPr lang="en-GB" sz="2000" dirty="0"/>
              <a:t>Solution: sensors in hulls giving real-time and reliable prime entry</a:t>
            </a:r>
          </a:p>
          <a:p>
            <a:r>
              <a:rPr lang="en-GB" sz="2000" dirty="0"/>
              <a:t>Consortium : E&amp;Y, Microsoft, </a:t>
            </a:r>
            <a:r>
              <a:rPr lang="en-GB" sz="2000" dirty="0" err="1"/>
              <a:t>Guardtime</a:t>
            </a:r>
            <a:r>
              <a:rPr lang="en-GB" sz="2000" dirty="0"/>
              <a:t>, XL Catlin (now AXA XL), MS Amlin, Willis Towers Watson</a:t>
            </a:r>
          </a:p>
          <a:p>
            <a:r>
              <a:rPr lang="en-GB" sz="2000" dirty="0"/>
              <a:t>Many new data points! Real-time risk assessment for </a:t>
            </a:r>
            <a:r>
              <a:rPr lang="en-GB" sz="2000" dirty="0" err="1"/>
              <a:t>eg</a:t>
            </a:r>
            <a:r>
              <a:rPr lang="en-GB" sz="2000" dirty="0"/>
              <a:t> piracy zones, machinery maintenance schedules and more.</a:t>
            </a:r>
          </a:p>
          <a:p>
            <a:r>
              <a:rPr lang="en-GB" sz="2000" dirty="0"/>
              <a:t>Linking with ports to build end to end supply chain data</a:t>
            </a:r>
          </a:p>
        </p:txBody>
      </p:sp>
      <p:pic>
        <p:nvPicPr>
          <p:cNvPr id="14" name="Content Placeholder 12" descr="A large ship in a body of water&#10;&#10;Description automatically generated">
            <a:extLst>
              <a:ext uri="{FF2B5EF4-FFF2-40B4-BE49-F238E27FC236}">
                <a16:creationId xmlns:a16="http://schemas.microsoft.com/office/drawing/2014/main" id="{403C9FAE-58BA-4A8A-9B32-6E66DAB500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4195" y="1677988"/>
            <a:ext cx="4764880" cy="31957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9768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8A30A-8AA2-4126-A31F-F0A71EFEF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dirty="0"/>
              <a:t>Seeing is believing</a:t>
            </a:r>
            <a:endParaRPr lang="en-GB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87CE29-FD17-4B1E-AB31-EEB706EA7D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448300" cy="4351338"/>
          </a:xfrm>
        </p:spPr>
        <p:txBody>
          <a:bodyPr>
            <a:normAutofit/>
          </a:bodyPr>
          <a:lstStyle/>
          <a:p>
            <a:r>
              <a:rPr lang="en-GB" dirty="0"/>
              <a:t>Archival authenticity – a proof of concept</a:t>
            </a:r>
          </a:p>
          <a:p>
            <a:r>
              <a:rPr lang="en-GB" dirty="0"/>
              <a:t>Provenance across formats</a:t>
            </a:r>
          </a:p>
          <a:p>
            <a:pPr lvl="1"/>
            <a:r>
              <a:rPr lang="en-GB" sz="2400" dirty="0"/>
              <a:t>Born-digital records</a:t>
            </a:r>
          </a:p>
          <a:p>
            <a:pPr lvl="1"/>
            <a:r>
              <a:rPr lang="en-GB" sz="2400" dirty="0"/>
              <a:t>Verifying research data</a:t>
            </a:r>
          </a:p>
          <a:p>
            <a:pPr lvl="1"/>
            <a:r>
              <a:rPr lang="en-GB" sz="2400" dirty="0"/>
              <a:t>AI content-aware hashing</a:t>
            </a:r>
          </a:p>
          <a:p>
            <a:r>
              <a:rPr lang="en-GB" dirty="0"/>
              <a:t>Meeting a new challenge?</a:t>
            </a:r>
          </a:p>
          <a:p>
            <a:pPr lvl="1"/>
            <a:r>
              <a:rPr lang="en-GB" sz="2400" dirty="0"/>
              <a:t>Deep fake video</a:t>
            </a:r>
          </a:p>
          <a:p>
            <a:pPr lvl="1"/>
            <a:r>
              <a:rPr lang="en-GB" sz="2400" dirty="0"/>
              <a:t>Public demand for authenticity</a:t>
            </a:r>
          </a:p>
          <a:p>
            <a:pPr lvl="1"/>
            <a:r>
              <a:rPr lang="en-GB" sz="2400" dirty="0"/>
              <a:t>Who pays to build this?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04B56FE-FE9A-4064-A415-67F8897A7B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6581775" y="1825625"/>
            <a:ext cx="5181600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38544762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8E58-3493-9FC5-C903-6B072A720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265A69-2FD1-D785-4E3F-6920C0802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10686"/>
            <a:ext cx="10351752" cy="1954696"/>
          </a:xfrm>
        </p:spPr>
        <p:txBody>
          <a:bodyPr>
            <a:normAutofit fontScale="90000"/>
          </a:bodyPr>
          <a:lstStyle/>
          <a:p>
            <a:r>
              <a:rPr lang="en-GB" dirty="0"/>
              <a:t>Questions</a:t>
            </a:r>
            <a:br>
              <a:rPr lang="en-GB" dirty="0"/>
            </a:br>
            <a:r>
              <a:rPr lang="en-GB" dirty="0"/>
              <a:t>and</a:t>
            </a:r>
            <a:br>
              <a:rPr lang="en-GB" dirty="0"/>
            </a:br>
            <a:r>
              <a:rPr lang="en-GB" dirty="0"/>
              <a:t>Coffee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61A53-931B-37BA-B0B4-B49E4714F4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11:00-11:15: break</a:t>
            </a:r>
          </a:p>
        </p:txBody>
      </p:sp>
      <p:pic>
        <p:nvPicPr>
          <p:cNvPr id="10" name="Picture 9" descr="A cup of coffee on a saucer&#10;&#10;Description automatically generated with medium confidence">
            <a:extLst>
              <a:ext uri="{FF2B5EF4-FFF2-40B4-BE49-F238E27FC236}">
                <a16:creationId xmlns:a16="http://schemas.microsoft.com/office/drawing/2014/main" id="{7830E993-0E14-24F9-6C74-0B0564462C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9759" y="742399"/>
            <a:ext cx="3476681" cy="320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667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736922E-D819-E217-D555-6D92C89018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3668119"/>
              </p:ext>
            </p:extLst>
          </p:nvPr>
        </p:nvGraphicFramePr>
        <p:xfrm>
          <a:off x="838200" y="954357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86361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F5ADC-39E4-C8A1-CD71-1BD56861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Securing a blockchain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26F986-D3CD-71DA-8550-5E80A3C997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Consensus and Byzantine Fault Tolerance</a:t>
            </a:r>
          </a:p>
        </p:txBody>
      </p:sp>
    </p:spTree>
    <p:extLst>
      <p:ext uri="{BB962C8B-B14F-4D97-AF65-F5344CB8AC3E}">
        <p14:creationId xmlns:p14="http://schemas.microsoft.com/office/powerpoint/2010/main" val="3845184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87D4-761D-6B77-80B9-1282ED254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Reaching consensus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38535BE-4B7D-B036-A172-75A778646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en-GB" dirty="0"/>
              <a:t>The network agrees that the system state includes a new block, and nodes search for the longest chain to update.</a:t>
            </a:r>
          </a:p>
          <a:p>
            <a:pPr marL="457200" indent="-457200"/>
            <a:r>
              <a:rPr lang="en-GB" dirty="0"/>
              <a:t>Consensus has to have </a:t>
            </a:r>
            <a:r>
              <a:rPr lang="en-GB" b="1" dirty="0"/>
              <a:t>Byzantine Fault Tolerance, </a:t>
            </a:r>
            <a:r>
              <a:rPr lang="en-GB" dirty="0"/>
              <a:t>allowing the network to agree even if some nodes are offline, faulty or compromised</a:t>
            </a:r>
          </a:p>
          <a:p>
            <a:pPr marL="0" indent="0">
              <a:buNone/>
            </a:pPr>
            <a:endParaRPr lang="en-GB" sz="2200" dirty="0"/>
          </a:p>
          <a:p>
            <a:pPr marL="0" indent="0">
              <a:buNone/>
            </a:pPr>
            <a:r>
              <a:rPr lang="en-GB" sz="2200" dirty="0"/>
              <a:t>Bitcoin has only once had a “glitch” in building its chain. A 2013 software update that was not universally adopted caused two ‘longest chains’ to form. This </a:t>
            </a:r>
            <a:r>
              <a:rPr lang="en-GB" sz="2200" b="1" i="1" dirty="0"/>
              <a:t>fork </a:t>
            </a:r>
            <a:r>
              <a:rPr lang="en-GB" sz="2200" dirty="0"/>
              <a:t>was resolved by miners downgrading to the older version of software. </a:t>
            </a:r>
            <a:r>
              <a:rPr lang="en-GB" sz="2200" dirty="0">
                <a:hlinkClick r:id="rId2"/>
              </a:rPr>
              <a:t>https://en.bitcoin.it/wiki/BIP_0050</a:t>
            </a:r>
            <a:r>
              <a:rPr lang="en-GB" sz="2200" dirty="0"/>
              <a:t> </a:t>
            </a:r>
            <a:endParaRPr lang="en-GB" sz="2200" b="1" i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8081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BA03F-3B5F-129B-116B-85398FC62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Byzantine Fault Tolerance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0B7C0-58C1-1299-D0AC-AA7D01165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Takes its name from a thought experiment – the Byzantine Generals Problem – in research supported by NASA to reduce the impact of faulty processors on network operations.</a:t>
            </a:r>
          </a:p>
          <a:p>
            <a:r>
              <a:rPr lang="en-GB" sz="2400" dirty="0"/>
              <a:t>The network </a:t>
            </a:r>
            <a:r>
              <a:rPr lang="en-GB" dirty="0"/>
              <a:t>cannot keep operating unless it can somehow agree on its system state. In blockchains, the agreed system state is the longest chain.</a:t>
            </a:r>
            <a:endParaRPr lang="en-GB" sz="2400" dirty="0"/>
          </a:p>
          <a:p>
            <a:r>
              <a:rPr lang="en-GB" sz="2400" dirty="0"/>
              <a:t>The probability of the right decision outweighs that of acting on malicious messages (</a:t>
            </a:r>
            <a:r>
              <a:rPr lang="en-GB" sz="2400" dirty="0" err="1"/>
              <a:t>eg</a:t>
            </a:r>
            <a:r>
              <a:rPr lang="en-GB" sz="2400" dirty="0"/>
              <a:t> validating fraudulent transactions)</a:t>
            </a:r>
          </a:p>
          <a:p>
            <a:r>
              <a:rPr lang="en-GB" sz="2400" dirty="0"/>
              <a:t>The danger for all distributed systems is a 51% attack – if bad actors gain control of the majority of the nodes.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752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E4CD80-4405-31D5-F3E8-2040BF6BA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How Bitcoin reaches consensus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39BE69-7D09-D23A-3471-FEFF263B39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The network timestamps transactions by hashing them into an ongoing chain of hash-based proof-of-work, forming a record that cannot be changed without redoing the proof-of-work.</a:t>
            </a:r>
          </a:p>
          <a:p>
            <a:pPr marL="0" indent="0">
              <a:buNone/>
            </a:pPr>
            <a:r>
              <a:rPr lang="en-GB" dirty="0"/>
              <a:t>As long as a majority of CPU power is controlled by nodes that are not cooperating to attack the network, they'll generate the longest chain and outpace attackers</a:t>
            </a:r>
          </a:p>
          <a:p>
            <a:pPr marL="0" indent="0">
              <a:buNone/>
            </a:pPr>
            <a:r>
              <a:rPr lang="en-GB" dirty="0"/>
              <a:t>Nodes can leave and rejoin the network at will, accepting the longest proof-of-work chain as proof of what happened while they were gone.</a:t>
            </a:r>
          </a:p>
          <a:p>
            <a:pPr marL="0" indent="0" algn="r">
              <a:buNone/>
            </a:pPr>
            <a:r>
              <a:rPr lang="en-GB" dirty="0"/>
              <a:t>Satoshi Nakamoto, 2008</a:t>
            </a:r>
          </a:p>
        </p:txBody>
      </p:sp>
    </p:spTree>
    <p:extLst>
      <p:ext uri="{BB962C8B-B14F-4D97-AF65-F5344CB8AC3E}">
        <p14:creationId xmlns:p14="http://schemas.microsoft.com/office/powerpoint/2010/main" val="8499647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F366C61-85D3-CC72-8B3F-324B9477B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1089804"/>
          </a:xfrm>
        </p:spPr>
        <p:txBody>
          <a:bodyPr anchor="b">
            <a:normAutofit/>
          </a:bodyPr>
          <a:lstStyle/>
          <a:p>
            <a:r>
              <a:rPr lang="en-GB" dirty="0"/>
              <a:t>What’s in a block?</a:t>
            </a:r>
          </a:p>
        </p:txBody>
      </p:sp>
      <p:pic>
        <p:nvPicPr>
          <p:cNvPr id="9" name="Content Placeholder 8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80924D40-2C45-7E31-67C6-348BB1D3EB35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802" b="13625"/>
          <a:stretch/>
        </p:blipFill>
        <p:spPr>
          <a:xfrm>
            <a:off x="5291058" y="250534"/>
            <a:ext cx="3601016" cy="6351234"/>
          </a:xfrm>
          <a:noFill/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E83AE73-AEAC-622D-0960-665DECE781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96350" y="1854358"/>
            <a:ext cx="3935689" cy="3968916"/>
          </a:xfrm>
        </p:spPr>
        <p:txBody>
          <a:bodyPr>
            <a:normAutofit/>
          </a:bodyPr>
          <a:lstStyle/>
          <a:p>
            <a:r>
              <a:rPr lang="en-US" sz="2000" dirty="0"/>
              <a:t>This is Bitcoin block number 790315</a:t>
            </a:r>
          </a:p>
          <a:p>
            <a:r>
              <a:rPr lang="en-US" sz="2000" dirty="0"/>
              <a:t>It contains 4,223 transactions.</a:t>
            </a:r>
          </a:p>
          <a:p>
            <a:r>
              <a:rPr lang="en-US" sz="2000" dirty="0"/>
              <a:t>You can view it at </a:t>
            </a:r>
          </a:p>
          <a:p>
            <a:r>
              <a:rPr lang="en-US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https://blockstream.info/block/00000000000000000000e2ea112df34cfe42d688800ec98427e34f98de6bd12b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i="1" dirty="0"/>
              <a:t>00000000000000000000</a:t>
            </a:r>
            <a:r>
              <a:rPr lang="en-US" dirty="0"/>
              <a:t>e2ea112df34cfe42d688800ec98427e34f98de6bd12b is the block hash with 20 leading zeros</a:t>
            </a:r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C2C9A224-2F4A-C307-856D-18986E3CE5E4}"/>
              </a:ext>
            </a:extLst>
          </p:cNvPr>
          <p:cNvSpPr/>
          <p:nvPr/>
        </p:nvSpPr>
        <p:spPr>
          <a:xfrm>
            <a:off x="8615493" y="2063692"/>
            <a:ext cx="1023457" cy="2181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C12BA6ED-0D82-F3A9-C7F8-768C33D65F0C}"/>
              </a:ext>
            </a:extLst>
          </p:cNvPr>
          <p:cNvSpPr/>
          <p:nvPr/>
        </p:nvSpPr>
        <p:spPr>
          <a:xfrm>
            <a:off x="8615493" y="4205652"/>
            <a:ext cx="1023457" cy="2181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25D3CADB-DC2F-B242-9816-84D1D87F522F}"/>
              </a:ext>
            </a:extLst>
          </p:cNvPr>
          <p:cNvSpPr/>
          <p:nvPr/>
        </p:nvSpPr>
        <p:spPr>
          <a:xfrm rot="20694903">
            <a:off x="8575905" y="5714217"/>
            <a:ext cx="1023457" cy="2181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6BDD24-30A6-BD35-4822-536B18BABECE}"/>
              </a:ext>
            </a:extLst>
          </p:cNvPr>
          <p:cNvSpPr txBox="1"/>
          <p:nvPr/>
        </p:nvSpPr>
        <p:spPr>
          <a:xfrm>
            <a:off x="9638950" y="1988083"/>
            <a:ext cx="2473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The block is very small!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C023FE-F9B8-4277-07FB-8A12EF66C677}"/>
              </a:ext>
            </a:extLst>
          </p:cNvPr>
          <p:cNvSpPr txBox="1"/>
          <p:nvPr/>
        </p:nvSpPr>
        <p:spPr>
          <a:xfrm>
            <a:off x="9638950" y="3980284"/>
            <a:ext cx="1937857" cy="658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Root of all 4,223 transactions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BD8657-1FB7-1BBE-6C22-BD41750EA457}"/>
              </a:ext>
            </a:extLst>
          </p:cNvPr>
          <p:cNvSpPr txBox="1"/>
          <p:nvPr/>
        </p:nvSpPr>
        <p:spPr>
          <a:xfrm>
            <a:off x="9610111" y="5291074"/>
            <a:ext cx="1494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Calculated by winning miner</a:t>
            </a:r>
          </a:p>
        </p:txBody>
      </p:sp>
      <p:sp>
        <p:nvSpPr>
          <p:cNvPr id="18" name="Arrow: Left 17">
            <a:extLst>
              <a:ext uri="{FF2B5EF4-FFF2-40B4-BE49-F238E27FC236}">
                <a16:creationId xmlns:a16="http://schemas.microsoft.com/office/drawing/2014/main" id="{C47A03B5-7569-807E-D292-AA158AB4C9DB}"/>
              </a:ext>
            </a:extLst>
          </p:cNvPr>
          <p:cNvSpPr/>
          <p:nvPr/>
        </p:nvSpPr>
        <p:spPr>
          <a:xfrm>
            <a:off x="8615493" y="985982"/>
            <a:ext cx="1023457" cy="2181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3784C4-543F-5239-AAE0-8B5E2F95C9A4}"/>
              </a:ext>
            </a:extLst>
          </p:cNvPr>
          <p:cNvSpPr txBox="1"/>
          <p:nvPr/>
        </p:nvSpPr>
        <p:spPr>
          <a:xfrm>
            <a:off x="9640719" y="843776"/>
            <a:ext cx="2101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It has been added to the longest chain</a:t>
            </a:r>
          </a:p>
        </p:txBody>
      </p:sp>
    </p:spTree>
    <p:extLst>
      <p:ext uri="{BB962C8B-B14F-4D97-AF65-F5344CB8AC3E}">
        <p14:creationId xmlns:p14="http://schemas.microsoft.com/office/powerpoint/2010/main" val="27683502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15F923B-F989-434B-9592-1F0D6B4C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Common blockchain consensus mechanisms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056A662-BA23-4F5D-AD5D-43D5ACC4C2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en-GB" dirty="0"/>
              <a:t>Proof of Work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47D2C-F49E-C774-87AA-9C5B71FFC40A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3305045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The original consensus derived from HashCash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A competition to close a block and earn a reward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Calculation of a specific algorithmic value for each block - mining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“A game of Hungry Hippos”</a:t>
            </a:r>
          </a:p>
          <a:p>
            <a:endParaRPr lang="en-GB" sz="16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560F9A7-D513-4D1C-AC2C-80571E595B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l"/>
            <a:r>
              <a:rPr lang="en-GB" dirty="0"/>
              <a:t>Proof of Stake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1E943C-92BB-F77B-9B95-451498021D8B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Passive consensus – the system selects the lucky validator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Must lock tokens up to be eligible – this is called </a:t>
            </a:r>
            <a:r>
              <a:rPr lang="en-GB" sz="1800" b="1" dirty="0"/>
              <a:t>staking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Who owns the most tokens? Can there be a 51% attack?</a:t>
            </a:r>
          </a:p>
          <a:p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4C42DCE-5F47-424F-82A9-EDF08155FA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/>
            <a:r>
              <a:rPr lang="en-GB" dirty="0"/>
              <a:t>Proof of Authority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6389A8-B5C2-5571-EE20-2027F9CCEEBE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Federated consensus delegated to a small number of nodes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Very quick – low latency, fast consistency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1800" dirty="0"/>
              <a:t>Vulnerable to attack – only a few nodes need to be controlled to have a majority.</a:t>
            </a:r>
          </a:p>
          <a:p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809468-2219-42C1-87CE-A593F6747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7EB4-4CDF-47BB-AF16-07782904B863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206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A88B-523F-8D74-DB60-5FAC97187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99732"/>
          </a:xfrm>
        </p:spPr>
        <p:txBody>
          <a:bodyPr/>
          <a:lstStyle/>
          <a:p>
            <a:r>
              <a:rPr lang="en-GB" dirty="0"/>
              <a:t>How secure is…?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5CD12D-2890-2127-4E0F-3A22CA802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0050" y="1952859"/>
            <a:ext cx="4873474" cy="679994"/>
          </a:xfrm>
        </p:spPr>
        <p:txBody>
          <a:bodyPr/>
          <a:lstStyle/>
          <a:p>
            <a:r>
              <a:rPr lang="en-GB" b="1" dirty="0"/>
              <a:t>Proof of Work (</a:t>
            </a:r>
            <a:r>
              <a:rPr lang="en-GB" b="1" dirty="0" err="1"/>
              <a:t>eg</a:t>
            </a:r>
            <a:r>
              <a:rPr lang="en-GB" b="1" dirty="0"/>
              <a:t> Bitcoin)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FBD8FE-142E-E93C-1280-D067994E90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5" y="2792863"/>
            <a:ext cx="5106027" cy="3682581"/>
          </a:xfrm>
        </p:spPr>
        <p:txBody>
          <a:bodyPr>
            <a:normAutofit/>
          </a:bodyPr>
          <a:lstStyle/>
          <a:p>
            <a:r>
              <a:rPr lang="en-GB" sz="2000" dirty="0"/>
              <a:t>Work = participating with CPU energy</a:t>
            </a:r>
          </a:p>
          <a:p>
            <a:r>
              <a:rPr lang="en-GB" sz="2000" dirty="0"/>
              <a:t>If a chain has only a small number of nodes or the hash rate can be controlled, it may be vulnerable to a 51% attack</a:t>
            </a:r>
          </a:p>
          <a:p>
            <a:r>
              <a:rPr lang="en-GB" sz="2000" dirty="0"/>
              <a:t>Large mining pools may pose this risk</a:t>
            </a:r>
          </a:p>
          <a:p>
            <a:endParaRPr lang="en-GB" sz="20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1A7B9E-6BE1-1761-4322-2BB85A8E1A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95797" y="1952859"/>
            <a:ext cx="4881804" cy="679994"/>
          </a:xfrm>
        </p:spPr>
        <p:txBody>
          <a:bodyPr/>
          <a:lstStyle/>
          <a:p>
            <a:r>
              <a:rPr lang="en-GB" b="1" dirty="0"/>
              <a:t>Proof of Stake (</a:t>
            </a:r>
            <a:r>
              <a:rPr lang="en-GB" b="1" dirty="0" err="1"/>
              <a:t>eg</a:t>
            </a:r>
            <a:r>
              <a:rPr lang="en-GB" b="1" dirty="0"/>
              <a:t> Ethereum)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91C9DD5-B859-26F0-17EA-F37C4886625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2792863"/>
            <a:ext cx="5105401" cy="3446620"/>
          </a:xfrm>
        </p:spPr>
        <p:txBody>
          <a:bodyPr>
            <a:normAutofit/>
          </a:bodyPr>
          <a:lstStyle/>
          <a:p>
            <a:r>
              <a:rPr lang="en-GB" sz="2000" dirty="0"/>
              <a:t>System randomly selects validators, and their validations are checked by peers.</a:t>
            </a:r>
          </a:p>
          <a:p>
            <a:r>
              <a:rPr lang="en-GB" sz="2000" dirty="0"/>
              <a:t>Validators perceived to be malicious are ‘slashed’ and lose their stake</a:t>
            </a:r>
          </a:p>
          <a:p>
            <a:r>
              <a:rPr lang="en-GB" sz="2000" dirty="0"/>
              <a:t>Large staking pools may pose a 51% attack risk, but </a:t>
            </a:r>
            <a:r>
              <a:rPr lang="en-GB" sz="2000" dirty="0" err="1"/>
              <a:t>stakers</a:t>
            </a:r>
            <a:r>
              <a:rPr lang="en-GB" sz="2000" dirty="0"/>
              <a:t> have a choice which pool to join</a:t>
            </a:r>
          </a:p>
        </p:txBody>
      </p:sp>
      <p:pic>
        <p:nvPicPr>
          <p:cNvPr id="10" name="Graphic 9" descr="Labor outline">
            <a:extLst>
              <a:ext uri="{FF2B5EF4-FFF2-40B4-BE49-F238E27FC236}">
                <a16:creationId xmlns:a16="http://schemas.microsoft.com/office/drawing/2014/main" id="{64702F09-6854-EEB6-05EE-13644C74BE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62753" y="4717659"/>
            <a:ext cx="1602647" cy="160264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2AED6EAF-372D-C768-5464-42FE968B7DE6}"/>
              </a:ext>
            </a:extLst>
          </p:cNvPr>
          <p:cNvSpPr/>
          <p:nvPr/>
        </p:nvSpPr>
        <p:spPr>
          <a:xfrm>
            <a:off x="9351157" y="5031466"/>
            <a:ext cx="1602647" cy="1208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Graphic 15" descr="Checkmark with solid fill">
            <a:extLst>
              <a:ext uri="{FF2B5EF4-FFF2-40B4-BE49-F238E27FC236}">
                <a16:creationId xmlns:a16="http://schemas.microsoft.com/office/drawing/2014/main" id="{3D1AD90B-FB93-B5A0-CA42-375414E0D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927529">
            <a:off x="9695280" y="517827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577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6A88B-523F-8D74-DB60-5FAC97187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secure Is…?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5CD12D-2890-2127-4E0F-3A22CA802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30050" y="1952859"/>
            <a:ext cx="4873474" cy="679994"/>
          </a:xfrm>
        </p:spPr>
        <p:txBody>
          <a:bodyPr/>
          <a:lstStyle/>
          <a:p>
            <a:r>
              <a:rPr lang="en-GB" b="1" dirty="0"/>
              <a:t>Proof of Authority (</a:t>
            </a:r>
            <a:r>
              <a:rPr lang="en-GB" b="1" dirty="0" err="1"/>
              <a:t>eg</a:t>
            </a:r>
            <a:r>
              <a:rPr lang="en-GB" b="1" dirty="0"/>
              <a:t> Ronin)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FBD8FE-142E-E93C-1280-D067994E90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5" y="2792863"/>
            <a:ext cx="5106027" cy="3682581"/>
          </a:xfrm>
        </p:spPr>
        <p:txBody>
          <a:bodyPr>
            <a:normAutofit/>
          </a:bodyPr>
          <a:lstStyle/>
          <a:p>
            <a:r>
              <a:rPr lang="en-GB" sz="2000" dirty="0"/>
              <a:t>Limited number of nodes – Ronin had 9 (now 17) of which four were within one organisation, and one was a forgotten whitelisted node.</a:t>
            </a:r>
          </a:p>
          <a:p>
            <a:r>
              <a:rPr lang="en-GB" sz="2000" dirty="0"/>
              <a:t>Speed of validation is an advantage</a:t>
            </a:r>
          </a:p>
          <a:p>
            <a:r>
              <a:rPr lang="en-GB" sz="2000" dirty="0"/>
              <a:t>Nodes are all known and accountable</a:t>
            </a:r>
          </a:p>
          <a:p>
            <a:r>
              <a:rPr lang="en-GB" sz="2000" dirty="0"/>
              <a:t>How decentralised is </a:t>
            </a:r>
            <a:r>
              <a:rPr lang="en-GB" sz="2000" dirty="0" err="1"/>
              <a:t>PoA</a:t>
            </a:r>
            <a:r>
              <a:rPr lang="en-GB" sz="2000" dirty="0"/>
              <a:t>?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91A7B9E-6BE1-1761-4322-2BB85A8E1A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95797" y="1952859"/>
            <a:ext cx="5267116" cy="679994"/>
          </a:xfrm>
        </p:spPr>
        <p:txBody>
          <a:bodyPr/>
          <a:lstStyle/>
          <a:p>
            <a:r>
              <a:rPr lang="en-GB" b="1" dirty="0"/>
              <a:t>Other Public Blockchain Proofs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91C9DD5-B859-26F0-17EA-F37C4886625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2792863"/>
            <a:ext cx="5105401" cy="3446620"/>
          </a:xfrm>
        </p:spPr>
        <p:txBody>
          <a:bodyPr>
            <a:normAutofit/>
          </a:bodyPr>
          <a:lstStyle/>
          <a:p>
            <a:r>
              <a:rPr lang="en-GB" sz="2000" dirty="0"/>
              <a:t>Solana - Proof of History - timed events on the chain to order blocks. Considered largely decentralised and secure (5,864 nodes) although with some centralised functions</a:t>
            </a:r>
          </a:p>
          <a:p>
            <a:r>
              <a:rPr lang="en-GB" sz="2000" dirty="0"/>
              <a:t>Variations on Proof of Stake on different chains – Pure PoS, Nominated </a:t>
            </a:r>
            <a:r>
              <a:rPr lang="en-GB" sz="2000" dirty="0" err="1"/>
              <a:t>PoS</a:t>
            </a:r>
            <a:r>
              <a:rPr lang="en-GB" sz="2000" dirty="0"/>
              <a:t>, Delegated </a:t>
            </a:r>
            <a:r>
              <a:rPr lang="en-GB" sz="2000" dirty="0" err="1"/>
              <a:t>PoS</a:t>
            </a:r>
            <a:endParaRPr lang="en-GB" sz="2000" dirty="0"/>
          </a:p>
          <a:p>
            <a:endParaRPr lang="en-GB" dirty="0"/>
          </a:p>
        </p:txBody>
      </p:sp>
      <p:pic>
        <p:nvPicPr>
          <p:cNvPr id="3" name="Picture 2" descr="A picture containing clipart, animated cartoon, cartoon&#10;&#10;Description automatically generated">
            <a:extLst>
              <a:ext uri="{FF2B5EF4-FFF2-40B4-BE49-F238E27FC236}">
                <a16:creationId xmlns:a16="http://schemas.microsoft.com/office/drawing/2014/main" id="{320F86BF-53EF-B66A-CB75-BF6042C6F7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202" y="4900854"/>
            <a:ext cx="1734600" cy="173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86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4359D-3F33-E2DC-2049-6BD2CD073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51% Attacks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76A875-0FA1-9801-04D0-A350138A6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danger for all Byzantine Fault Tolerant consensus mechanisms is a 51% attack</a:t>
            </a:r>
          </a:p>
          <a:p>
            <a:r>
              <a:rPr lang="en-GB" dirty="0"/>
              <a:t>This happens if ‘bad actors’ gain control of the majority of the nodes</a:t>
            </a:r>
          </a:p>
          <a:p>
            <a:r>
              <a:rPr lang="en-GB" dirty="0"/>
              <a:t>Theoretical risk in mining and staking consensus where large pools of miners or large staking pools might reach a majority</a:t>
            </a:r>
          </a:p>
          <a:p>
            <a:r>
              <a:rPr lang="en-GB" dirty="0"/>
              <a:t>A practical risk where the number of nodes is small – new blockchains, and of course Proof of Authority chains</a:t>
            </a:r>
          </a:p>
        </p:txBody>
      </p:sp>
    </p:spTree>
    <p:extLst>
      <p:ext uri="{BB962C8B-B14F-4D97-AF65-F5344CB8AC3E}">
        <p14:creationId xmlns:p14="http://schemas.microsoft.com/office/powerpoint/2010/main" val="31677406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16FE0-E17F-A495-FBD4-22D2BDC56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Sybil attack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7C8A8-EB8E-CDBD-F416-F4EE3985C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Sybil attack is the creation of multiple fake identities on a computer network</a:t>
            </a:r>
          </a:p>
          <a:p>
            <a:r>
              <a:rPr lang="en-GB" dirty="0"/>
              <a:t>If Sybil nodes gain control of a blockchain, they can execute a 51% attack</a:t>
            </a:r>
          </a:p>
          <a:p>
            <a:r>
              <a:rPr lang="en-GB" dirty="0"/>
              <a:t>Sybil nodes can also work indirectly to influence the behaviour of normal nodes</a:t>
            </a:r>
          </a:p>
          <a:p>
            <a:r>
              <a:rPr lang="en-GB" dirty="0"/>
              <a:t>Node verification systems and strong consensus mechanisms can guard against Sybil attacks</a:t>
            </a:r>
          </a:p>
          <a:p>
            <a:pPr lvl="1"/>
            <a:r>
              <a:rPr lang="en-GB" dirty="0"/>
              <a:t>Requiring investment of computer power (PoW) or tokens (</a:t>
            </a:r>
            <a:r>
              <a:rPr lang="en-GB" dirty="0" err="1"/>
              <a:t>PoS</a:t>
            </a:r>
            <a:r>
              <a:rPr lang="en-GB" dirty="0"/>
              <a:t>) to participate</a:t>
            </a:r>
          </a:p>
          <a:p>
            <a:pPr lvl="1"/>
            <a:r>
              <a:rPr lang="en-GB" dirty="0"/>
              <a:t>Proving a unique identity (</a:t>
            </a:r>
            <a:r>
              <a:rPr lang="en-GB" dirty="0" err="1"/>
              <a:t>PoA</a:t>
            </a:r>
            <a:r>
              <a:rPr lang="en-GB" dirty="0"/>
              <a:t> and others)</a:t>
            </a:r>
          </a:p>
        </p:txBody>
      </p:sp>
    </p:spTree>
    <p:extLst>
      <p:ext uri="{BB962C8B-B14F-4D97-AF65-F5344CB8AC3E}">
        <p14:creationId xmlns:p14="http://schemas.microsoft.com/office/powerpoint/2010/main" val="180284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9309101-FB52-95DC-E9DB-DE3E39289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400" dirty="0"/>
              <a:t>Why Security is Important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6DD16FA-6A6B-898D-6E1A-FF38D34DD2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GB" dirty="0"/>
              <a:t>Or: some of my favourite hacks.</a:t>
            </a:r>
          </a:p>
          <a:p>
            <a:endParaRPr lang="en-GB" dirty="0"/>
          </a:p>
        </p:txBody>
      </p:sp>
      <p:pic>
        <p:nvPicPr>
          <p:cNvPr id="9" name="Picture 8" descr="A picture containing text, human face, poster, book cover&#10;&#10;Description automatically generated">
            <a:extLst>
              <a:ext uri="{FF2B5EF4-FFF2-40B4-BE49-F238E27FC236}">
                <a16:creationId xmlns:a16="http://schemas.microsoft.com/office/drawing/2014/main" id="{3922638F-25B8-9A69-9029-77BA182F69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0380" y="333375"/>
            <a:ext cx="4111239" cy="253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18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F4E99E-5F29-68C6-4251-3352613207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85BBB-115E-0B7F-03B2-82541B6BD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#2: Revisiting Ronin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E1D9E-FEEA-2829-46CF-0E1235245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March 2022</a:t>
            </a:r>
          </a:p>
          <a:p>
            <a:r>
              <a:rPr lang="en-GB" dirty="0"/>
              <a:t>Total stolen: $625 million in ETH</a:t>
            </a:r>
          </a:p>
          <a:p>
            <a:r>
              <a:rPr lang="en-GB" dirty="0"/>
              <a:t>Vector: A neglected whitelisted validation node and</a:t>
            </a:r>
            <a:br>
              <a:rPr lang="en-GB" dirty="0"/>
            </a:br>
            <a:r>
              <a:rPr lang="en-GB" dirty="0"/>
              <a:t>social engineering</a:t>
            </a:r>
          </a:p>
          <a:p>
            <a:r>
              <a:rPr lang="en-GB" dirty="0"/>
              <a:t>Method: 51% attack – taking control of the bridge blockchain</a:t>
            </a:r>
          </a:p>
          <a:p>
            <a:r>
              <a:rPr lang="en-GB" dirty="0"/>
              <a:t>Funds recovered: $35.9m to date</a:t>
            </a:r>
          </a:p>
          <a:p>
            <a:r>
              <a:rPr lang="en-GB" dirty="0"/>
              <a:t>Perpetrators: Lazarus Group, North Korea</a:t>
            </a:r>
          </a:p>
          <a:p>
            <a:r>
              <a:rPr lang="en-GB" dirty="0"/>
              <a:t>Fun fact: they didn’t discover the hack until a week after it happened.</a:t>
            </a:r>
          </a:p>
        </p:txBody>
      </p:sp>
      <p:pic>
        <p:nvPicPr>
          <p:cNvPr id="4" name="Picture 3" descr="A picture containing clipart, animated cartoon, cartoon&#10;&#10;Description automatically generated">
            <a:extLst>
              <a:ext uri="{FF2B5EF4-FFF2-40B4-BE49-F238E27FC236}">
                <a16:creationId xmlns:a16="http://schemas.microsoft.com/office/drawing/2014/main" id="{2669EDDE-24FB-6E29-06FC-8B10B1271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4957" y="681037"/>
            <a:ext cx="2828571" cy="2828571"/>
          </a:xfrm>
          <a:prstGeom prst="rect">
            <a:avLst/>
          </a:prstGeom>
        </p:spPr>
      </p:pic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59A6CE63-B175-DA0A-4F23-F67AFCE51305}"/>
              </a:ext>
            </a:extLst>
          </p:cNvPr>
          <p:cNvSpPr txBox="1">
            <a:spLocks/>
          </p:cNvSpPr>
          <p:nvPr/>
        </p:nvSpPr>
        <p:spPr>
          <a:xfrm>
            <a:off x="7086600" y="5722560"/>
            <a:ext cx="5105400" cy="9088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/>
              <a:t>Read more: </a:t>
            </a:r>
            <a:r>
              <a:rPr lang="en-GB" sz="160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https://blog.chainalysis.com/reports/axie-infinity-ronin-bridge-dprk-hack-seizure</a:t>
            </a:r>
            <a:endParaRPr lang="en-GB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3773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4D5B72-4694-B977-73D7-5B65488465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Lunchtime!</a:t>
            </a:r>
            <a:br>
              <a:rPr lang="en-GB" dirty="0"/>
            </a:br>
            <a:r>
              <a:rPr lang="en-GB" dirty="0"/>
              <a:t>Any questions?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1DAF082A-CA91-A58D-12E1-6A8D800DC1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See you back here at 13:15</a:t>
            </a:r>
          </a:p>
        </p:txBody>
      </p:sp>
    </p:spTree>
    <p:extLst>
      <p:ext uri="{BB962C8B-B14F-4D97-AF65-F5344CB8AC3E}">
        <p14:creationId xmlns:p14="http://schemas.microsoft.com/office/powerpoint/2010/main" val="1536658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ACEB73-84FE-1575-700F-2E371E23D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Vectors, Value and Vulnerabilities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709C67-A631-2284-0066-2C2DDE6D5F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Where there is value, there are criminals – and there’s a lot of value in crypto</a:t>
            </a:r>
          </a:p>
          <a:p>
            <a:r>
              <a:rPr lang="en-GB" dirty="0"/>
              <a:t>Stolen or illicit funds can be traced far more easily than cash, but are not always recoverable</a:t>
            </a:r>
          </a:p>
          <a:p>
            <a:r>
              <a:rPr lang="en-GB" dirty="0"/>
              <a:t>Traditional attack vectors are used – social engineering, malware, phishing and more</a:t>
            </a:r>
          </a:p>
          <a:p>
            <a:r>
              <a:rPr lang="en-GB" dirty="0"/>
              <a:t>Some blockchain-specific methodology:</a:t>
            </a:r>
          </a:p>
          <a:p>
            <a:pPr lvl="1"/>
            <a:r>
              <a:rPr lang="en-GB" dirty="0"/>
              <a:t>Exploit smart contract coding flaws</a:t>
            </a:r>
          </a:p>
          <a:p>
            <a:pPr lvl="1"/>
            <a:r>
              <a:rPr lang="en-GB" dirty="0"/>
              <a:t>51% and Sybil attacks to gain control of a blockchain</a:t>
            </a:r>
          </a:p>
          <a:p>
            <a:pPr lvl="1"/>
            <a:r>
              <a:rPr lang="en-GB" dirty="0"/>
              <a:t>Compromise private keys</a:t>
            </a:r>
          </a:p>
        </p:txBody>
      </p:sp>
    </p:spTree>
    <p:extLst>
      <p:ext uri="{BB962C8B-B14F-4D97-AF65-F5344CB8AC3E}">
        <p14:creationId xmlns:p14="http://schemas.microsoft.com/office/powerpoint/2010/main" val="41871619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AF162D-8135-06A1-2B53-76CFFB749E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#5: MT Gox: all the vectors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9119C0-00D3-1CB6-E0C3-AF2AF864A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GB" dirty="0"/>
              <a:t>Hack started around 2011 and it collapsed in February 2014</a:t>
            </a:r>
          </a:p>
          <a:p>
            <a:r>
              <a:rPr lang="en-GB" dirty="0"/>
              <a:t>Total stolen: $470 million at the time – 850,000 BTC</a:t>
            </a:r>
          </a:p>
          <a:p>
            <a:r>
              <a:rPr lang="en-GB" dirty="0"/>
              <a:t>Vectors: </a:t>
            </a:r>
            <a:r>
              <a:rPr lang="en-GB" b="1" dirty="0"/>
              <a:t>Malware, unencrypted wallet keys, source code flaws</a:t>
            </a:r>
            <a:r>
              <a:rPr lang="en-GB" dirty="0"/>
              <a:t> – classic techniques targeting an unregulated custodian</a:t>
            </a:r>
            <a:endParaRPr lang="en-GB" b="1" dirty="0"/>
          </a:p>
          <a:p>
            <a:r>
              <a:rPr lang="en-GB" dirty="0"/>
              <a:t>Method: Changed BTC price to 1c, used customer keys to buy, and obfuscated the transfer of funds</a:t>
            </a:r>
          </a:p>
          <a:p>
            <a:r>
              <a:rPr lang="en-GB" dirty="0"/>
              <a:t>Funds recovered: 200,000 BTC</a:t>
            </a:r>
          </a:p>
          <a:p>
            <a:r>
              <a:rPr lang="en-GB" dirty="0"/>
              <a:t>Perpetrators: Unknown</a:t>
            </a:r>
          </a:p>
          <a:p>
            <a:r>
              <a:rPr lang="en-GB" dirty="0"/>
              <a:t>Fun fact: The name MT Gox stands for ‘Magic: The Gathering Online </a:t>
            </a:r>
            <a:r>
              <a:rPr lang="en-GB" dirty="0" err="1"/>
              <a:t>eXchange</a:t>
            </a:r>
            <a:r>
              <a:rPr lang="en-GB" dirty="0"/>
              <a:t>’</a:t>
            </a:r>
          </a:p>
          <a:p>
            <a:endParaRPr lang="en-GB" dirty="0"/>
          </a:p>
        </p:txBody>
      </p:sp>
      <p:pic>
        <p:nvPicPr>
          <p:cNvPr id="6" name="Picture 5" descr="A picture containing font, graphics, logo, graphic design&#10;&#10;Description automatically generated">
            <a:extLst>
              <a:ext uri="{FF2B5EF4-FFF2-40B4-BE49-F238E27FC236}">
                <a16:creationId xmlns:a16="http://schemas.microsoft.com/office/drawing/2014/main" id="{EAE6DD53-3C2F-E469-C76B-87B0ECFC96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8305" y="0"/>
            <a:ext cx="3243695" cy="1656907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4A773AE7-67DE-69D6-AD59-319AB935DE7E}"/>
              </a:ext>
            </a:extLst>
          </p:cNvPr>
          <p:cNvSpPr txBox="1">
            <a:spLocks/>
          </p:cNvSpPr>
          <p:nvPr/>
        </p:nvSpPr>
        <p:spPr>
          <a:xfrm>
            <a:off x="6747544" y="5585539"/>
            <a:ext cx="5134063" cy="11828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/>
              <a:t>Read more: </a:t>
            </a:r>
            <a:r>
              <a:rPr lang="en-GB" sz="160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https://www.technologyreview.com/2019/02/21/1299/mt-gox-was-riddled-with-price-manipulation-data-mining-reveals/</a:t>
            </a:r>
            <a:endParaRPr lang="en-GB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207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660F9-697F-F674-C0FB-61B2634A8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F6B77-0812-ADD1-EABB-20EECB9A8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#4: Step Finance: keys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5E65F-208F-8A7F-6D99-2ACCD2864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8157"/>
            <a:ext cx="10515600" cy="4351338"/>
          </a:xfrm>
        </p:spPr>
        <p:txBody>
          <a:bodyPr/>
          <a:lstStyle/>
          <a:p>
            <a:r>
              <a:rPr lang="en-GB" dirty="0"/>
              <a:t>January 2026</a:t>
            </a:r>
          </a:p>
          <a:p>
            <a:r>
              <a:rPr lang="en-GB" dirty="0"/>
              <a:t>Total stolen: $30 million in SOL and other assets</a:t>
            </a:r>
          </a:p>
          <a:p>
            <a:r>
              <a:rPr lang="en-GB" dirty="0"/>
              <a:t>Vector: Off-chain theft or compromise of private keys</a:t>
            </a:r>
          </a:p>
          <a:p>
            <a:r>
              <a:rPr lang="en-GB" dirty="0"/>
              <a:t>Method: Used the executive team’s stolen or compromised keys to remove funds</a:t>
            </a:r>
          </a:p>
          <a:p>
            <a:r>
              <a:rPr lang="en-GB" dirty="0"/>
              <a:t>Funds recovered: None</a:t>
            </a:r>
          </a:p>
          <a:p>
            <a:r>
              <a:rPr lang="en-GB" dirty="0"/>
              <a:t>Perpetrators: Unknown as yet</a:t>
            </a:r>
          </a:p>
          <a:p>
            <a:r>
              <a:rPr lang="en-GB" dirty="0"/>
              <a:t>STEP’s token price collapsed by over 80% and the company reportedly closed in February 2026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C05F41D-E453-E8B3-24B1-0E7FC9B6DB13}"/>
              </a:ext>
            </a:extLst>
          </p:cNvPr>
          <p:cNvSpPr txBox="1">
            <a:spLocks/>
          </p:cNvSpPr>
          <p:nvPr/>
        </p:nvSpPr>
        <p:spPr>
          <a:xfrm>
            <a:off x="4278703" y="5589831"/>
            <a:ext cx="6858000" cy="90304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/>
              <a:t>Read more: </a:t>
            </a:r>
            <a:r>
              <a:rPr lang="en-GB" sz="1400" dirty="0">
                <a:solidFill>
                  <a:srgbClr val="0070C0"/>
                </a:solidFill>
                <a:hlinkClick r:id="rId2"/>
              </a:rPr>
              <a:t>https://www.halborn.com/blog/post/explained-the-step-finance-hack-january-2026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C67479-53DE-E957-92FF-916B5D77B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7401" y="-313718"/>
            <a:ext cx="3144599" cy="294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85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BF544-92A3-2DB8-270A-5759AF3D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#3: Poly Network: smart contracts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1F3351-9A6D-1CF1-156A-85387DBCB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8157"/>
            <a:ext cx="10515600" cy="4351338"/>
          </a:xfrm>
        </p:spPr>
        <p:txBody>
          <a:bodyPr/>
          <a:lstStyle/>
          <a:p>
            <a:r>
              <a:rPr lang="en-GB" dirty="0"/>
              <a:t>August 2021</a:t>
            </a:r>
          </a:p>
          <a:p>
            <a:r>
              <a:rPr lang="en-GB" dirty="0"/>
              <a:t>Total stolen: $600 million in ETH and Tether</a:t>
            </a:r>
          </a:p>
          <a:p>
            <a:r>
              <a:rPr lang="en-GB" dirty="0"/>
              <a:t>Vector: Smart contract bug</a:t>
            </a:r>
          </a:p>
          <a:p>
            <a:r>
              <a:rPr lang="en-GB" dirty="0"/>
              <a:t>Method: Reallocated funds to the attacker’s wallets</a:t>
            </a:r>
          </a:p>
          <a:p>
            <a:r>
              <a:rPr lang="en-GB" dirty="0"/>
              <a:t>Funds recovered: $600 million</a:t>
            </a:r>
          </a:p>
          <a:p>
            <a:r>
              <a:rPr lang="en-GB" dirty="0"/>
              <a:t>Perpetrators: a White Hat hacker</a:t>
            </a:r>
          </a:p>
          <a:p>
            <a:r>
              <a:rPr lang="en-GB" dirty="0"/>
              <a:t>Fun fact: Poly offered the hacker a job after the funds were returned, and launched a bug bounty programme.</a:t>
            </a:r>
          </a:p>
          <a:p>
            <a:r>
              <a:rPr lang="en-GB" dirty="0"/>
              <a:t>In June 2023 another $10m was stolen following a new smart contract exploit</a:t>
            </a:r>
          </a:p>
        </p:txBody>
      </p:sp>
      <p:pic>
        <p:nvPicPr>
          <p:cNvPr id="4" name="Picture 3" descr="A blue and black logo&#10;&#10;Description automatically generated with low confidence">
            <a:extLst>
              <a:ext uri="{FF2B5EF4-FFF2-40B4-BE49-F238E27FC236}">
                <a16:creationId xmlns:a16="http://schemas.microsoft.com/office/drawing/2014/main" id="{898C2FB1-629B-BC00-0FE0-E29A54477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9830" y="973931"/>
            <a:ext cx="2667000" cy="2667000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521C34D-B954-F023-936D-82813EB7A918}"/>
              </a:ext>
            </a:extLst>
          </p:cNvPr>
          <p:cNvSpPr txBox="1">
            <a:spLocks/>
          </p:cNvSpPr>
          <p:nvPr/>
        </p:nvSpPr>
        <p:spPr>
          <a:xfrm>
            <a:off x="4226943" y="5822830"/>
            <a:ext cx="7768759" cy="90304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400" dirty="0"/>
              <a:t>Read more: </a:t>
            </a:r>
            <a:r>
              <a:rPr lang="en-GB" sz="140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https://blog.kraken.com/post/11078/abusing-smart-contracts-to-steal-600-million-how-the-poly-network-hack-actually-happened/</a:t>
            </a:r>
            <a:endParaRPr lang="en-GB" sz="1400" dirty="0">
              <a:solidFill>
                <a:srgbClr val="0070C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1400" dirty="0"/>
              <a:t>and </a:t>
            </a:r>
            <a:r>
              <a:rPr lang="en-GB" sz="1400" dirty="0">
                <a:solidFill>
                  <a:srgbClr val="0070C0"/>
                </a:solidFill>
                <a:hlinkClick r:id="rId4"/>
              </a:rPr>
              <a:t>https://www.halborn.com/blog/post/explained-the-poly-network-hack-july-2023</a:t>
            </a:r>
            <a:r>
              <a:rPr lang="en-GB" sz="1400" dirty="0">
                <a:solidFill>
                  <a:srgbClr val="0070C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4300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69126-9CF4-0E0D-1398-7202552A3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#2: Ronin Bridge – 51% attack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F328BD-85A4-E41B-290C-616218C8A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March 2022</a:t>
            </a:r>
          </a:p>
          <a:p>
            <a:r>
              <a:rPr lang="en-GB" dirty="0"/>
              <a:t>Total stolen: $625 million in ETH</a:t>
            </a:r>
          </a:p>
          <a:p>
            <a:r>
              <a:rPr lang="en-GB" dirty="0"/>
              <a:t>Vector: A neglected whitelisted validation node and</a:t>
            </a:r>
            <a:br>
              <a:rPr lang="en-GB" dirty="0"/>
            </a:br>
            <a:r>
              <a:rPr lang="en-GB" dirty="0"/>
              <a:t>social engineering</a:t>
            </a:r>
          </a:p>
          <a:p>
            <a:r>
              <a:rPr lang="en-GB" dirty="0"/>
              <a:t>Method: 51% attack – taking control of the bridge blockchain</a:t>
            </a:r>
          </a:p>
          <a:p>
            <a:r>
              <a:rPr lang="en-GB" dirty="0"/>
              <a:t>Funds recovered: $35.9m to date</a:t>
            </a:r>
          </a:p>
          <a:p>
            <a:r>
              <a:rPr lang="en-GB" dirty="0"/>
              <a:t>Perpetrators: Lazarus Group, North Korea</a:t>
            </a:r>
          </a:p>
          <a:p>
            <a:r>
              <a:rPr lang="en-GB" dirty="0"/>
              <a:t>Fun fact: they didn’t discover the hack until a week after it happened.</a:t>
            </a:r>
          </a:p>
        </p:txBody>
      </p:sp>
      <p:pic>
        <p:nvPicPr>
          <p:cNvPr id="4" name="Picture 3" descr="A picture containing clipart, animated cartoon, cartoon&#10;&#10;Description automatically generated">
            <a:extLst>
              <a:ext uri="{FF2B5EF4-FFF2-40B4-BE49-F238E27FC236}">
                <a16:creationId xmlns:a16="http://schemas.microsoft.com/office/drawing/2014/main" id="{157421F5-EE3A-2441-2680-210E118A2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4957" y="681037"/>
            <a:ext cx="2828571" cy="2828571"/>
          </a:xfrm>
          <a:prstGeom prst="rect">
            <a:avLst/>
          </a:prstGeom>
        </p:spPr>
      </p:pic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0F5676AD-305F-E14F-FB2D-38B2D718825A}"/>
              </a:ext>
            </a:extLst>
          </p:cNvPr>
          <p:cNvSpPr txBox="1">
            <a:spLocks/>
          </p:cNvSpPr>
          <p:nvPr/>
        </p:nvSpPr>
        <p:spPr>
          <a:xfrm>
            <a:off x="7086600" y="5722560"/>
            <a:ext cx="5105400" cy="9088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Lucida Sans Unicode" panose="020B0602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/>
              <a:t>Read more: </a:t>
            </a:r>
            <a:r>
              <a:rPr lang="en-GB" sz="160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https://blog.chainalysis.com/reports/axie-infinity-ronin-bridge-dprk-hack-seizure</a:t>
            </a:r>
            <a:endParaRPr lang="en-GB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072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1D1F48"/>
      </a:dk1>
      <a:lt1>
        <a:sysClr val="window" lastClr="FFFFFF"/>
      </a:lt1>
      <a:dk2>
        <a:srgbClr val="1D1F4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EE0ACC31-8627-4C8B-8BF1-91A0EC685549}" vid="{4A1F5B84-8E82-42CB-9497-9FAECB4BE0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61C74B381FA4E9A94DE7D62CEC15E" ma:contentTypeVersion="9" ma:contentTypeDescription="Create a new document." ma:contentTypeScope="" ma:versionID="97c7410f10b3d146e11bef436aac4bf3">
  <xsd:schema xmlns:xsd="http://www.w3.org/2001/XMLSchema" xmlns:xs="http://www.w3.org/2001/XMLSchema" xmlns:p="http://schemas.microsoft.com/office/2006/metadata/properties" xmlns:ns3="821adfb5-30c4-45f7-a926-d00387f1c57f" targetNamespace="http://schemas.microsoft.com/office/2006/metadata/properties" ma:root="true" ma:fieldsID="5e28d1d15d3e5f718c523389f855d2e0" ns3:_="">
    <xsd:import namespace="821adfb5-30c4-45f7-a926-d00387f1c57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1adfb5-30c4-45f7-a926-d00387f1c5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B2AA591-6233-4F87-9FAC-F7EEDBF5FA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21adfb5-30c4-45f7-a926-d00387f1c5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6CCDB29-9242-4881-82B7-E5E3CA82FF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A5C0F6-FFCB-4585-835E-B50CDC2B1D5F}">
  <ds:schemaRefs>
    <ds:schemaRef ds:uri="821adfb5-30c4-45f7-a926-d00387f1c57f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KB 2024 Slide Template</Template>
  <TotalTime>1599</TotalTime>
  <Words>2744</Words>
  <Application>Microsoft Office PowerPoint</Application>
  <PresentationFormat>Widescreen</PresentationFormat>
  <Paragraphs>275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Aptos</vt:lpstr>
      <vt:lpstr>Arial</vt:lpstr>
      <vt:lpstr>Lucida Sans Unicode</vt:lpstr>
      <vt:lpstr>SF Pro</vt:lpstr>
      <vt:lpstr>Office Theme</vt:lpstr>
      <vt:lpstr>Blockchain and Cryptoasset Security</vt:lpstr>
      <vt:lpstr>Class Rules</vt:lpstr>
      <vt:lpstr>PowerPoint Presentation</vt:lpstr>
      <vt:lpstr>Why Security is Important</vt:lpstr>
      <vt:lpstr>Vectors, Value and Vulnerabilities</vt:lpstr>
      <vt:lpstr>#5: MT Gox: all the vectors</vt:lpstr>
      <vt:lpstr>#4: Step Finance: keys</vt:lpstr>
      <vt:lpstr>#3: Poly Network: smart contracts</vt:lpstr>
      <vt:lpstr>#2: Ronin Bridge – 51% attack</vt:lpstr>
      <vt:lpstr>#1: Bybit Exchange</vt:lpstr>
      <vt:lpstr>Introduction to blockchain</vt:lpstr>
      <vt:lpstr>Distributed Systems</vt:lpstr>
      <vt:lpstr>Where did BLOCKCHAIN come from?</vt:lpstr>
      <vt:lpstr>An honest ledger</vt:lpstr>
      <vt:lpstr>A ledger of record</vt:lpstr>
      <vt:lpstr>Exploring a blockchain</vt:lpstr>
      <vt:lpstr>Questions and Coffee </vt:lpstr>
      <vt:lpstr>Practical Exercise</vt:lpstr>
      <vt:lpstr>How to build a blockchain</vt:lpstr>
      <vt:lpstr>Satoshi Nakamoto’s big idea</vt:lpstr>
      <vt:lpstr>Visualising Transaction Validation</vt:lpstr>
      <vt:lpstr>Merkle Trees – rolling up data</vt:lpstr>
      <vt:lpstr>UTXO - Bitcoin’s special way of counting</vt:lpstr>
      <vt:lpstr>Immutability, Transparency and Trust</vt:lpstr>
      <vt:lpstr>What can you record on a blockchain?</vt:lpstr>
      <vt:lpstr>Compliance and Audit</vt:lpstr>
      <vt:lpstr>Where are the ships?</vt:lpstr>
      <vt:lpstr>Seeing is believing</vt:lpstr>
      <vt:lpstr>Questions and Coffee </vt:lpstr>
      <vt:lpstr>Securing a blockchain</vt:lpstr>
      <vt:lpstr>Reaching consensus</vt:lpstr>
      <vt:lpstr>Byzantine Fault Tolerance</vt:lpstr>
      <vt:lpstr>How Bitcoin reaches consensus</vt:lpstr>
      <vt:lpstr>What’s in a block?</vt:lpstr>
      <vt:lpstr>Common blockchain consensus mechanisms</vt:lpstr>
      <vt:lpstr>How secure is…?</vt:lpstr>
      <vt:lpstr>How secure Is…?</vt:lpstr>
      <vt:lpstr>51% Attacks</vt:lpstr>
      <vt:lpstr>Sybil attack</vt:lpstr>
      <vt:lpstr>#2: Revisiting Ronin</vt:lpstr>
      <vt:lpstr>Lunchtime! 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Kate Baucherel</dc:creator>
  <cp:lastModifiedBy>Kate Baucherel</cp:lastModifiedBy>
  <cp:revision>30</cp:revision>
  <dcterms:created xsi:type="dcterms:W3CDTF">2025-01-28T14:14:51Z</dcterms:created>
  <dcterms:modified xsi:type="dcterms:W3CDTF">2026-03-19T18:02:50Z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0x01010011061C74B381FA4E9A94DE7D62CEC15E</vt:lpwstr>
  </property>
</Properties>
</file>